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wmv" ContentType="video/x-ms-wmv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91" r:id="rId3"/>
    <p:sldId id="283" r:id="rId4"/>
    <p:sldId id="261" r:id="rId5"/>
    <p:sldId id="263" r:id="rId6"/>
    <p:sldId id="264" r:id="rId7"/>
    <p:sldId id="267" r:id="rId8"/>
    <p:sldId id="262" r:id="rId9"/>
    <p:sldId id="284" r:id="rId10"/>
    <p:sldId id="289" r:id="rId11"/>
    <p:sldId id="290" r:id="rId12"/>
    <p:sldId id="294" r:id="rId13"/>
    <p:sldId id="273" r:id="rId14"/>
    <p:sldId id="272" r:id="rId15"/>
    <p:sldId id="277" r:id="rId16"/>
    <p:sldId id="278" r:id="rId17"/>
    <p:sldId id="279" r:id="rId18"/>
    <p:sldId id="271" r:id="rId19"/>
    <p:sldId id="280" r:id="rId20"/>
    <p:sldId id="281" r:id="rId21"/>
    <p:sldId id="292" r:id="rId22"/>
    <p:sldId id="293" r:id="rId23"/>
    <p:sldId id="258" r:id="rId24"/>
    <p:sldId id="265" r:id="rId25"/>
    <p:sldId id="266" r:id="rId26"/>
    <p:sldId id="286" r:id="rId27"/>
    <p:sldId id="287" r:id="rId28"/>
    <p:sldId id="285" r:id="rId29"/>
    <p:sldId id="288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49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6737F-D228-42D4-807E-F2E788F940E2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5B6320-AB5E-454F-BE25-B87202B84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496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B6320-AB5E-454F-BE25-B87202B84D9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064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B6320-AB5E-454F-BE25-B87202B84D9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430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B6320-AB5E-454F-BE25-B87202B84D9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375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B6320-AB5E-454F-BE25-B87202B84D9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343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B6320-AB5E-454F-BE25-B87202B84D9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029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B6320-AB5E-454F-BE25-B87202B84D9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50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233731"/>
            <a:ext cx="9144000" cy="133948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2883877"/>
            <a:ext cx="9144000" cy="197533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A5B54-9DA9-499F-98A5-58A3BCBDF270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CE7D6-3001-4B6C-B9A7-605463605F9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81" y="5238807"/>
            <a:ext cx="1251438" cy="13001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" y="183823"/>
            <a:ext cx="2719388" cy="61385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488" y="5342003"/>
            <a:ext cx="2100697" cy="119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431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977069"/>
            <a:ext cx="10515600" cy="85173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121876"/>
            <a:ext cx="10515600" cy="393785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A5B54-9DA9-499F-98A5-58A3BCBDF270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CE7D6-3001-4B6C-B9A7-605463605F9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" y="183823"/>
            <a:ext cx="2719388" cy="61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60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A5B54-9DA9-499F-98A5-58A3BCBDF270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CE7D6-3001-4B6C-B9A7-605463605F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139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1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0.png"/><Relationship Id="rId7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microsoft.com/office/2007/relationships/media" Target="../media/media3.mp4"/><Relationship Id="rId7" Type="http://schemas.openxmlformats.org/officeDocument/2006/relationships/image" Target="../media/image6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9.jp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/>
        </p:nvSpPr>
        <p:spPr bwMode="auto">
          <a:xfrm>
            <a:off x="593124" y="809866"/>
            <a:ext cx="11210262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0" lang="en-NZ" altLang="ja-JP" sz="4000" b="1" dirty="0">
                <a:solidFill>
                  <a:srgbClr val="0070C0"/>
                </a:solidFill>
                <a:ea typeface="新細明體" pitchFamily="18" charset="-120"/>
              </a:rPr>
              <a:t>Unscented </a:t>
            </a:r>
            <a:r>
              <a:rPr kumimoji="0" lang="en-NZ" altLang="ja-JP" sz="4000" b="1" dirty="0" err="1">
                <a:solidFill>
                  <a:srgbClr val="0070C0"/>
                </a:solidFill>
                <a:ea typeface="新細明體" pitchFamily="18" charset="-120"/>
              </a:rPr>
              <a:t>Kalman</a:t>
            </a:r>
            <a:r>
              <a:rPr kumimoji="0" lang="en-NZ" altLang="ja-JP" sz="4000" b="1" dirty="0">
                <a:solidFill>
                  <a:srgbClr val="0070C0"/>
                </a:solidFill>
                <a:ea typeface="新細明體" pitchFamily="18" charset="-120"/>
              </a:rPr>
              <a:t> Filtering for Simultaneous Estimation of Attitude and Gyroscope Bias  </a:t>
            </a:r>
            <a:endParaRPr kumimoji="0" lang="en-US" altLang="ja-JP" sz="4000" b="1" dirty="0">
              <a:solidFill>
                <a:srgbClr val="0070C0"/>
              </a:solidFill>
              <a:ea typeface="新細明體" pitchFamily="18" charset="-12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925255" y="2863160"/>
            <a:ext cx="9865096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bIns="36000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kumimoji="0" lang="en-AU" altLang="ja-JP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Donghoon</a:t>
            </a:r>
            <a:r>
              <a:rPr kumimoji="0" lang="en-AU" altLang="ja-JP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 Kang</a:t>
            </a:r>
            <a:r>
              <a:rPr kumimoji="0" lang="en-AU" altLang="ja-JP" sz="2800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1,2</a:t>
            </a:r>
            <a:r>
              <a:rPr kumimoji="0" lang="en-AU" altLang="ja-JP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, </a:t>
            </a:r>
            <a:r>
              <a:rPr kumimoji="0" lang="en-AU" altLang="ja-JP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Cheongjae</a:t>
            </a:r>
            <a:r>
              <a:rPr kumimoji="0" lang="en-AU" altLang="ja-JP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 Jang</a:t>
            </a:r>
            <a:r>
              <a:rPr kumimoji="0" lang="en-AU" altLang="ja-JP" sz="2800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1</a:t>
            </a:r>
            <a:r>
              <a:rPr kumimoji="0" lang="en-AU" altLang="ja-JP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, and Frank C. Park</a:t>
            </a:r>
            <a:r>
              <a:rPr kumimoji="0" lang="en-AU" altLang="ja-JP" sz="2800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1</a:t>
            </a:r>
            <a:endParaRPr kumimoji="0" lang="en-AU" altLang="ja-JP" sz="2800" dirty="0" smtClean="0">
              <a:solidFill>
                <a:schemeClr val="tx1">
                  <a:lumMod val="85000"/>
                  <a:lumOff val="15000"/>
                </a:schemeClr>
              </a:solidFill>
              <a:ea typeface="新細明體" pitchFamily="18" charset="-120"/>
            </a:endParaRPr>
          </a:p>
          <a:p>
            <a:pPr algn="ctr">
              <a:spcBef>
                <a:spcPct val="0"/>
              </a:spcBef>
              <a:buFontTx/>
              <a:buNone/>
              <a:defRPr/>
            </a:pPr>
            <a:endParaRPr kumimoji="0" lang="en-NZ" altLang="ja-JP" sz="4200" baseline="30000" dirty="0" smtClean="0">
              <a:solidFill>
                <a:schemeClr val="tx1">
                  <a:lumMod val="85000"/>
                  <a:lumOff val="15000"/>
                </a:schemeClr>
              </a:solidFill>
              <a:ea typeface="新細明體" pitchFamily="18" charset="-120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kumimoji="0" lang="en-NZ" altLang="ja-JP" sz="2000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1</a:t>
            </a:r>
            <a:r>
              <a:rPr kumimoji="0" lang="en-NZ" altLang="ja-JP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Seoul National University</a:t>
            </a:r>
          </a:p>
          <a:p>
            <a:pPr algn="ctr"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kumimoji="0" lang="en-NZ" altLang="ja-JP" sz="2400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2</a:t>
            </a:r>
            <a:r>
              <a:rPr kumimoji="0" lang="en-NZ" altLang="ja-JP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Korea Institute of Science and Technology</a:t>
            </a:r>
            <a:r>
              <a:rPr kumimoji="0" lang="es-ES" altLang="ja-JP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新細明體" pitchFamily="18" charset="-120"/>
              </a:rPr>
              <a:t> </a:t>
            </a:r>
            <a:endParaRPr kumimoji="0" lang="en-US" altLang="ja-JP" sz="2400" dirty="0" smtClean="0">
              <a:solidFill>
                <a:schemeClr val="tx1">
                  <a:lumMod val="85000"/>
                  <a:lumOff val="15000"/>
                </a:schemeClr>
              </a:solidFill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1361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/>
          <p:cNvSpPr>
            <a:spLocks noGrp="1"/>
          </p:cNvSpPr>
          <p:nvPr>
            <p:ph type="title"/>
          </p:nvPr>
        </p:nvSpPr>
        <p:spPr>
          <a:xfrm>
            <a:off x="295533" y="927960"/>
            <a:ext cx="3647204" cy="628975"/>
          </a:xfr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ko-KR" sz="3200" b="1" dirty="0" smtClean="0"/>
              <a:t>Preliminaries (2)</a:t>
            </a:r>
            <a:endParaRPr lang="ko-KR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7248141" y="1999583"/>
                <a:ext cx="3191643" cy="1266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141" y="1999583"/>
                <a:ext cx="3191643" cy="12661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제목 1"/>
          <p:cNvSpPr txBox="1">
            <a:spLocks/>
          </p:cNvSpPr>
          <p:nvPr/>
        </p:nvSpPr>
        <p:spPr>
          <a:xfrm>
            <a:off x="1062689" y="2435866"/>
            <a:ext cx="1715797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 dirty="0" smtClean="0"/>
              <a:t>Given a vector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2619583" y="2389688"/>
                <a:ext cx="3188565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  <m:r>
                      <a:rPr lang="en-US" altLang="ko-K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altLang="ko-K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altLang="ko-KR" sz="2400" dirty="0" smtClean="0"/>
                  <a:t>,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583" y="2389688"/>
                <a:ext cx="3188565" cy="470000"/>
              </a:xfrm>
              <a:prstGeom prst="rect">
                <a:avLst/>
              </a:prstGeom>
              <a:blipFill>
                <a:blip r:embed="rId3"/>
                <a:stretch>
                  <a:fillRect t="-9091" r="-574" b="-2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그룹 8"/>
          <p:cNvGrpSpPr/>
          <p:nvPr/>
        </p:nvGrpSpPr>
        <p:grpSpPr>
          <a:xfrm>
            <a:off x="6642864" y="2401841"/>
            <a:ext cx="722178" cy="462681"/>
            <a:chOff x="6856080" y="2435866"/>
            <a:chExt cx="722178" cy="4626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직사각형 29"/>
                <p:cNvSpPr/>
                <p:nvPr/>
              </p:nvSpPr>
              <p:spPr>
                <a:xfrm>
                  <a:off x="6989754" y="2435866"/>
                  <a:ext cx="47160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30" name="직사각형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9754" y="2435866"/>
                  <a:ext cx="471603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제목 1"/>
            <p:cNvSpPr txBox="1">
              <a:spLocks/>
            </p:cNvSpPr>
            <p:nvPr/>
          </p:nvSpPr>
          <p:spPr>
            <a:xfrm>
              <a:off x="6856080" y="2435866"/>
              <a:ext cx="269294" cy="4626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US" altLang="ko-KR" sz="2800" b="1" dirty="0" smtClean="0">
                  <a:solidFill>
                    <a:schemeClr val="accent2">
                      <a:lumMod val="75000"/>
                    </a:schemeClr>
                  </a:solidFill>
                </a:rPr>
                <a:t>[</a:t>
              </a:r>
              <a:endParaRPr lang="ko-KR" altLang="en-US" sz="28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4" name="제목 1"/>
            <p:cNvSpPr txBox="1">
              <a:spLocks/>
            </p:cNvSpPr>
            <p:nvPr/>
          </p:nvSpPr>
          <p:spPr>
            <a:xfrm>
              <a:off x="7308964" y="2435866"/>
              <a:ext cx="269294" cy="4626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US" altLang="ko-KR" sz="2800" b="1" dirty="0" smtClean="0">
                  <a:solidFill>
                    <a:schemeClr val="accent2">
                      <a:lumMod val="75000"/>
                    </a:schemeClr>
                  </a:solidFill>
                </a:rPr>
                <a:t>]</a:t>
              </a:r>
              <a:endParaRPr lang="ko-KR" altLang="en-US" sz="28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38" name="제목 1"/>
          <p:cNvSpPr txBox="1">
            <a:spLocks/>
          </p:cNvSpPr>
          <p:nvPr/>
        </p:nvSpPr>
        <p:spPr>
          <a:xfrm>
            <a:off x="562241" y="1828832"/>
            <a:ext cx="5189829" cy="4571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 dirty="0" smtClean="0"/>
              <a:t>Skew symmetric matrix representation: </a:t>
            </a:r>
            <a:r>
              <a:rPr lang="en-US" altLang="ko-KR" sz="2800" b="1" dirty="0" smtClean="0">
                <a:solidFill>
                  <a:schemeClr val="accent2">
                    <a:lumMod val="75000"/>
                  </a:schemeClr>
                </a:solidFill>
              </a:rPr>
              <a:t>[ ]</a:t>
            </a:r>
            <a:endParaRPr lang="ko-KR" altLang="en-US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0" name="제목 1"/>
          <p:cNvSpPr txBox="1">
            <a:spLocks/>
          </p:cNvSpPr>
          <p:nvPr/>
        </p:nvSpPr>
        <p:spPr>
          <a:xfrm>
            <a:off x="5758518" y="2434850"/>
            <a:ext cx="1080977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 dirty="0" smtClean="0"/>
              <a:t>define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직사각형 40"/>
              <p:cNvSpPr/>
              <p:nvPr/>
            </p:nvSpPr>
            <p:spPr>
              <a:xfrm>
                <a:off x="724595" y="3674993"/>
                <a:ext cx="12681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𝐒𝐎</m:t>
                      </m:r>
                      <m:d>
                        <m:dPr>
                          <m:ctrlPr>
                            <a:rPr lang="en-US" altLang="ko-KR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ko-KR" altLang="en-US" sz="2800" b="1" dirty="0"/>
              </a:p>
            </p:txBody>
          </p:sp>
        </mc:Choice>
        <mc:Fallback xmlns="">
          <p:sp>
            <p:nvSpPr>
              <p:cNvPr id="41" name="직사각형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95" y="3674993"/>
                <a:ext cx="126816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제목 1"/>
          <p:cNvSpPr txBox="1">
            <a:spLocks/>
          </p:cNvSpPr>
          <p:nvPr/>
        </p:nvSpPr>
        <p:spPr>
          <a:xfrm>
            <a:off x="1992762" y="3705262"/>
            <a:ext cx="3304861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1800" dirty="0" smtClean="0"/>
              <a:t>: the group of rotation matrices</a:t>
            </a:r>
            <a:endParaRPr lang="ko-KR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/>
              <p:cNvSpPr/>
              <p:nvPr/>
            </p:nvSpPr>
            <p:spPr>
              <a:xfrm>
                <a:off x="789087" y="4304572"/>
                <a:ext cx="103298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000" b="1" i="1" dirty="0" smtClean="0">
                    <a:ea typeface="Cambria Math" panose="02040503050406030204" pitchFamily="18" charset="0"/>
                  </a:rPr>
                  <a:t>so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endParaRPr lang="ko-KR" altLang="en-US" sz="2000" b="1" i="1" dirty="0"/>
              </a:p>
            </p:txBody>
          </p:sp>
        </mc:Choice>
        <mc:Fallback xmlns="">
          <p:sp>
            <p:nvSpPr>
              <p:cNvPr id="46" name="직사각형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87" y="4304572"/>
                <a:ext cx="1032987" cy="400110"/>
              </a:xfrm>
              <a:prstGeom prst="rect">
                <a:avLst/>
              </a:prstGeom>
              <a:blipFill>
                <a:blip r:embed="rId6"/>
                <a:stretch>
                  <a:fillRect l="-5882"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제목 1"/>
          <p:cNvSpPr txBox="1">
            <a:spLocks/>
          </p:cNvSpPr>
          <p:nvPr/>
        </p:nvSpPr>
        <p:spPr>
          <a:xfrm>
            <a:off x="1992763" y="4267711"/>
            <a:ext cx="1710840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1800" dirty="0" smtClean="0"/>
              <a:t>: the set of</a:t>
            </a:r>
            <a:r>
              <a:rPr lang="ko-KR" altLang="en-US" sz="1800" dirty="0"/>
              <a:t> </a:t>
            </a:r>
            <a:r>
              <a:rPr lang="en-US" altLang="ko-KR" sz="1800" dirty="0" smtClean="0"/>
              <a:t>all </a:t>
            </a:r>
            <a:endParaRPr lang="ko-KR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직사각형 47"/>
              <p:cNvSpPr/>
              <p:nvPr/>
            </p:nvSpPr>
            <p:spPr>
              <a:xfrm>
                <a:off x="3435987" y="4278822"/>
                <a:ext cx="103298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3×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sz="2000" i="1" dirty="0"/>
              </a:p>
            </p:txBody>
          </p:sp>
        </mc:Choice>
        <mc:Fallback xmlns="">
          <p:sp>
            <p:nvSpPr>
              <p:cNvPr id="48" name="직사각형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987" y="4278822"/>
                <a:ext cx="1032987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제목 1"/>
          <p:cNvSpPr txBox="1">
            <a:spLocks/>
          </p:cNvSpPr>
          <p:nvPr/>
        </p:nvSpPr>
        <p:spPr>
          <a:xfrm>
            <a:off x="4333758" y="4267711"/>
            <a:ext cx="3503179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1800" dirty="0"/>
              <a:t>r</a:t>
            </a:r>
            <a:r>
              <a:rPr lang="en-US" altLang="ko-KR" sz="1800" dirty="0" smtClean="0"/>
              <a:t>eal skew-symmetric matrices</a:t>
            </a:r>
            <a:endParaRPr lang="ko-KR" altLang="en-US" sz="1800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17838" y="3558509"/>
            <a:ext cx="7142205" cy="126680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37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/>
          <p:cNvSpPr>
            <a:spLocks noGrp="1"/>
          </p:cNvSpPr>
          <p:nvPr>
            <p:ph type="title"/>
          </p:nvPr>
        </p:nvSpPr>
        <p:spPr>
          <a:xfrm>
            <a:off x="295533" y="927960"/>
            <a:ext cx="3647204" cy="628975"/>
          </a:xfr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ko-KR" sz="3200" b="1" dirty="0" smtClean="0"/>
              <a:t>Preliminaries (3)</a:t>
            </a:r>
            <a:endParaRPr lang="ko-KR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3496151" y="1821556"/>
                <a:ext cx="3067186" cy="46166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𝐞𝐱𝐩</m:t>
                      </m:r>
                      <m:r>
                        <a:rPr lang="en-US" altLang="ko-K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(3)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altLang="ko-KR" sz="2400" b="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SO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6151" y="1821556"/>
                <a:ext cx="3067186" cy="461665"/>
              </a:xfrm>
              <a:prstGeom prst="rect">
                <a:avLst/>
              </a:prstGeom>
              <a:blipFill>
                <a:blip r:embed="rId2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제목 1"/>
          <p:cNvSpPr txBox="1">
            <a:spLocks/>
          </p:cNvSpPr>
          <p:nvPr/>
        </p:nvSpPr>
        <p:spPr>
          <a:xfrm>
            <a:off x="295533" y="1850212"/>
            <a:ext cx="3034613" cy="4626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1800" dirty="0"/>
              <a:t>◆ Matrix </a:t>
            </a:r>
            <a:r>
              <a:rPr lang="en-US" altLang="ko-KR" sz="1800" dirty="0" smtClean="0"/>
              <a:t>exponential map</a:t>
            </a:r>
            <a:endParaRPr lang="ko-KR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781781" y="2547843"/>
                <a:ext cx="9010947" cy="109966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𝐞𝐱𝐩</m:t>
                      </m:r>
                      <m:d>
                        <m:dPr>
                          <m:ctrlPr>
                            <a:rPr lang="en-US" altLang="ko-KR" sz="24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d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</m:e>
                      </m:nary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𝐈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US" altLang="ko-KR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ko-KR" altLang="en-US" sz="2400" b="1" dirty="0"/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81" y="2547843"/>
                <a:ext cx="9010947" cy="109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제목 1"/>
          <p:cNvSpPr txBox="1">
            <a:spLocks/>
          </p:cNvSpPr>
          <p:nvPr/>
        </p:nvSpPr>
        <p:spPr>
          <a:xfrm>
            <a:off x="295533" y="4068249"/>
            <a:ext cx="3596845" cy="4626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1800" dirty="0" smtClean="0"/>
              <a:t>◆ Matrix logarithm of rotations</a:t>
            </a:r>
            <a:endParaRPr lang="ko-KR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/>
              <p:cNvSpPr/>
              <p:nvPr/>
            </p:nvSpPr>
            <p:spPr>
              <a:xfrm>
                <a:off x="4064561" y="4072141"/>
                <a:ext cx="2829172" cy="46166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1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𝐥𝐨𝐠</m:t>
                    </m:r>
                    <m:r>
                      <a:rPr lang="en-US" altLang="ko-K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ko-KR" sz="24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SO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ko-K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𝑠𝑜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(3)</m:t>
                    </m:r>
                  </m:oMath>
                </a14:m>
                <a:endParaRPr lang="ko-KR" altLang="en-US" sz="2400" b="1" dirty="0"/>
              </a:p>
            </p:txBody>
          </p:sp>
        </mc:Choice>
        <mc:Fallback xmlns="">
          <p:sp>
            <p:nvSpPr>
              <p:cNvPr id="23" name="직사각형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561" y="4072141"/>
                <a:ext cx="2829172" cy="461665"/>
              </a:xfrm>
              <a:prstGeom prst="rect">
                <a:avLst/>
              </a:prstGeom>
              <a:blipFill>
                <a:blip r:embed="rId4"/>
                <a:stretch>
                  <a:fillRect l="-1940" b="-2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848620" y="4965308"/>
                <a:ext cx="3950056" cy="78938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𝐥𝐨𝐠</m:t>
                      </m:r>
                      <m:r>
                        <a:rPr lang="en-US" altLang="ko-KR" sz="2400" b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ko-KR" sz="24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𝐑</m:t>
                          </m:r>
                        </m:e>
                      </m:d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func>
                            <m:funcPr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  <m:r>
                        <a:rPr lang="en-US" altLang="ko-KR" sz="2400" b="1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𝐑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sSup>
                        <m:sSup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𝐑</m:t>
                          </m:r>
                        </m:e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20" y="4965308"/>
                <a:ext cx="3950056" cy="7893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직사각형 24"/>
          <p:cNvSpPr/>
          <p:nvPr/>
        </p:nvSpPr>
        <p:spPr>
          <a:xfrm>
            <a:off x="5029744" y="5159944"/>
            <a:ext cx="987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where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5865647" y="5159943"/>
                <a:ext cx="42620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647" y="5159943"/>
                <a:ext cx="426207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/>
          <p:cNvSpPr/>
          <p:nvPr/>
        </p:nvSpPr>
        <p:spPr>
          <a:xfrm>
            <a:off x="6228202" y="5159943"/>
            <a:ext cx="12221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satisfies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/>
              <p:cNvSpPr/>
              <p:nvPr/>
            </p:nvSpPr>
            <p:spPr>
              <a:xfrm>
                <a:off x="7358825" y="5159943"/>
                <a:ext cx="351589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1+2</m:t>
                      </m:r>
                      <m:func>
                        <m:func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ko-KR" alt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tr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𝐑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altLang="ko-KR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ko-KR" altLang="en-US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ko-KR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</m:e>
                      </m:func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28" name="직사각형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25" y="5159943"/>
                <a:ext cx="3515899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595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/>
          <p:cNvSpPr/>
          <p:nvPr/>
        </p:nvSpPr>
        <p:spPr>
          <a:xfrm>
            <a:off x="4796397" y="2833304"/>
            <a:ext cx="5776784" cy="5450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제목 1"/>
          <p:cNvSpPr>
            <a:spLocks noGrp="1"/>
          </p:cNvSpPr>
          <p:nvPr>
            <p:ph type="title"/>
          </p:nvPr>
        </p:nvSpPr>
        <p:spPr>
          <a:xfrm>
            <a:off x="295533" y="927960"/>
            <a:ext cx="3647204" cy="628975"/>
          </a:xfr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ko-KR" sz="3200" b="1" dirty="0" smtClean="0"/>
              <a:t>Preliminaries (4)</a:t>
            </a:r>
            <a:endParaRPr lang="ko-KR" altLang="en-US" sz="3200" b="1" dirty="0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4125098" y="977038"/>
            <a:ext cx="2615513" cy="636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smtClean="0"/>
              <a:t>Random Variable</a:t>
            </a:r>
            <a:endParaRPr lang="ko-KR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6580643" y="972381"/>
                <a:ext cx="49426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643" y="972381"/>
                <a:ext cx="49426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3245624" y="2013580"/>
                <a:ext cx="2553711" cy="4616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𝐗</m:t>
                      </m:r>
                      <m:r>
                        <a:rPr lang="en-US" altLang="ko-K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 </m:t>
                      </m:r>
                      <m:r>
                        <m:rPr>
                          <m:sty m:val="p"/>
                        </m:rP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240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𝛈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624" y="2013580"/>
                <a:ext cx="2553711" cy="461665"/>
              </a:xfrm>
              <a:prstGeom prst="rect">
                <a:avLst/>
              </a:prstGeom>
              <a:blipFill>
                <a:blip r:embed="rId4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제목 1"/>
          <p:cNvSpPr txBox="1">
            <a:spLocks/>
          </p:cNvSpPr>
          <p:nvPr/>
        </p:nvSpPr>
        <p:spPr>
          <a:xfrm>
            <a:off x="193505" y="2057144"/>
            <a:ext cx="1301580" cy="382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/>
              <a:t>(1) Given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/>
              <p:cNvSpPr/>
              <p:nvPr/>
            </p:nvSpPr>
            <p:spPr>
              <a:xfrm>
                <a:off x="1416775" y="2007174"/>
                <a:ext cx="209747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ko-KR" sz="24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SO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US" altLang="ko-KR" sz="2400" dirty="0" smtClean="0">
                    <a:solidFill>
                      <a:schemeClr val="tx1"/>
                    </a:solidFill>
                  </a:rPr>
                  <a:t>,</a:t>
                </a:r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775" y="2007174"/>
                <a:ext cx="2097476" cy="461665"/>
              </a:xfrm>
              <a:prstGeom prst="rect">
                <a:avLst/>
              </a:prstGeom>
              <a:blipFill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제목 1"/>
          <p:cNvSpPr txBox="1">
            <a:spLocks/>
          </p:cNvSpPr>
          <p:nvPr/>
        </p:nvSpPr>
        <p:spPr>
          <a:xfrm>
            <a:off x="5799335" y="2093130"/>
            <a:ext cx="904100" cy="382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/>
              <a:t>where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6625867" y="2013580"/>
                <a:ext cx="2174185" cy="495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𝛈</m:t>
                      </m:r>
                      <m:r>
                        <a:rPr lang="en-US" altLang="ko-K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altLang="ko-K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ko-K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ko-KR" altLang="en-US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𝛈</m:t>
                          </m:r>
                        </m:sub>
                      </m:sSub>
                      <m:r>
                        <a:rPr lang="en-US" altLang="ko-K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867" y="2013580"/>
                <a:ext cx="2174185" cy="495007"/>
              </a:xfrm>
              <a:prstGeom prst="rect">
                <a:avLst/>
              </a:prstGeom>
              <a:blipFill>
                <a:blip r:embed="rId6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제목 1"/>
          <p:cNvSpPr txBox="1">
            <a:spLocks/>
          </p:cNvSpPr>
          <p:nvPr/>
        </p:nvSpPr>
        <p:spPr>
          <a:xfrm>
            <a:off x="8640511" y="2070025"/>
            <a:ext cx="2179805" cy="382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/>
              <a:t>i</a:t>
            </a:r>
            <a:r>
              <a:rPr lang="en-US" altLang="ko-KR" sz="1800" dirty="0" smtClean="0"/>
              <a:t>s a Gaussian noise. </a:t>
            </a:r>
            <a:endParaRPr lang="ko-KR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/>
              <p:cNvSpPr/>
              <p:nvPr/>
            </p:nvSpPr>
            <p:spPr>
              <a:xfrm>
                <a:off x="1665935" y="2816253"/>
                <a:ext cx="2943028" cy="56207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𝐗</m:t>
                      </m:r>
                      <m:r>
                        <a:rPr lang="en-US" altLang="ko-KR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ko-KR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ko-KR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ko-KR" altLang="en-US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𝛈</m:t>
                          </m:r>
                        </m:sub>
                      </m:sSub>
                      <m:r>
                        <a:rPr lang="en-US" altLang="ko-KR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4" name="직사각형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935" y="2816253"/>
                <a:ext cx="2943028" cy="5620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제목 1"/>
          <p:cNvSpPr txBox="1">
            <a:spLocks/>
          </p:cNvSpPr>
          <p:nvPr/>
        </p:nvSpPr>
        <p:spPr>
          <a:xfrm>
            <a:off x="7051734" y="950477"/>
            <a:ext cx="638432" cy="636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smtClean="0"/>
              <a:t>on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직사각형 28"/>
              <p:cNvSpPr/>
              <p:nvPr/>
            </p:nvSpPr>
            <p:spPr>
              <a:xfrm>
                <a:off x="7419654" y="991527"/>
                <a:ext cx="11760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SO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ko-KR" altLang="en-US" sz="24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직사각형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654" y="991527"/>
                <a:ext cx="117600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제목 1"/>
              <p:cNvSpPr txBox="1">
                <a:spLocks/>
              </p:cNvSpPr>
              <p:nvPr/>
            </p:nvSpPr>
            <p:spPr>
              <a:xfrm>
                <a:off x="4901796" y="2921251"/>
                <a:ext cx="5622325" cy="38211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ko-KR" altLang="en-US" sz="2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𝛈</m:t>
                        </m:r>
                      </m:sub>
                    </m:sSub>
                  </m:oMath>
                </a14:m>
                <a:r>
                  <a:rPr lang="en-US" altLang="ko-KR" sz="2000" dirty="0" smtClean="0"/>
                  <a:t> is called “</a:t>
                </a:r>
                <a:r>
                  <a:rPr lang="en-US" altLang="ko-KR" sz="20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right-invariant covariance </a:t>
                </a:r>
                <a:r>
                  <a:rPr lang="en-US" altLang="ko-KR" sz="2000" dirty="0" smtClean="0"/>
                  <a:t>of </a:t>
                </a:r>
                <a14:m>
                  <m:oMath xmlns:m="http://schemas.openxmlformats.org/officeDocument/2006/math">
                    <m:r>
                      <a:rPr lang="en-US" altLang="ko-KR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altLang="ko-KR" sz="2000" dirty="0" smtClean="0"/>
                  <a:t>”. 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32" name="제목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1796" y="2921251"/>
                <a:ext cx="5622325" cy="382115"/>
              </a:xfrm>
              <a:prstGeom prst="rect">
                <a:avLst/>
              </a:prstGeom>
              <a:blipFill>
                <a:blip r:embed="rId9"/>
                <a:stretch>
                  <a:fillRect t="-17460" b="-238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제목 1"/>
          <p:cNvSpPr txBox="1">
            <a:spLocks/>
          </p:cNvSpPr>
          <p:nvPr/>
        </p:nvSpPr>
        <p:spPr>
          <a:xfrm>
            <a:off x="193505" y="4637712"/>
            <a:ext cx="2854412" cy="382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/>
              <a:t>(2) Alternatively, define</a:t>
            </a:r>
            <a:endParaRPr lang="ko-KR" altLang="en-US" sz="2000" dirty="0"/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653689" y="2906235"/>
            <a:ext cx="1012246" cy="382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/>
              <a:t>Define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/>
              <p:cNvSpPr/>
              <p:nvPr/>
            </p:nvSpPr>
            <p:spPr>
              <a:xfrm>
                <a:off x="3047917" y="4575286"/>
                <a:ext cx="2441822" cy="4616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  <m:r>
                      <a:rPr lang="en-US" altLang="ko-KR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24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𝝃</m:t>
                            </m:r>
                          </m:e>
                        </m:d>
                      </m:e>
                    </m:d>
                  </m:oMath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직사각형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17" y="4575286"/>
                <a:ext cx="2441822" cy="461665"/>
              </a:xfrm>
              <a:prstGeom prst="rect">
                <a:avLst/>
              </a:prstGeom>
              <a:blipFill>
                <a:blip r:embed="rId10"/>
                <a:stretch>
                  <a:fillRect l="-496" b="-194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제목 1"/>
          <p:cNvSpPr txBox="1">
            <a:spLocks/>
          </p:cNvSpPr>
          <p:nvPr/>
        </p:nvSpPr>
        <p:spPr>
          <a:xfrm>
            <a:off x="5718832" y="4654836"/>
            <a:ext cx="904100" cy="382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/>
              <a:t>where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/>
              <p:cNvSpPr/>
              <p:nvPr/>
            </p:nvSpPr>
            <p:spPr>
              <a:xfrm>
                <a:off x="6635744" y="4558614"/>
                <a:ext cx="2114873" cy="4939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𝝃</m:t>
                      </m:r>
                      <m:r>
                        <a:rPr lang="en-US" altLang="ko-K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altLang="ko-K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ko-K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ko-KR" altLang="en-US" sz="24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𝝃</m:t>
                          </m:r>
                        </m:sub>
                      </m:sSub>
                      <m:r>
                        <a:rPr lang="en-US" altLang="ko-K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0" name="직사각형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744" y="4558614"/>
                <a:ext cx="2114873" cy="493981"/>
              </a:xfrm>
              <a:prstGeom prst="rect">
                <a:avLst/>
              </a:prstGeom>
              <a:blipFill>
                <a:blip r:embed="rId11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제목 1"/>
          <p:cNvSpPr txBox="1">
            <a:spLocks/>
          </p:cNvSpPr>
          <p:nvPr/>
        </p:nvSpPr>
        <p:spPr>
          <a:xfrm>
            <a:off x="8650388" y="4614546"/>
            <a:ext cx="2179805" cy="382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/>
              <a:t>i</a:t>
            </a:r>
            <a:r>
              <a:rPr lang="en-US" altLang="ko-KR" sz="1800" dirty="0" smtClean="0"/>
              <a:t>s a Gaussian noise. </a:t>
            </a:r>
            <a:endParaRPr lang="ko-KR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제목 1"/>
              <p:cNvSpPr txBox="1">
                <a:spLocks/>
              </p:cNvSpPr>
              <p:nvPr/>
            </p:nvSpPr>
            <p:spPr>
              <a:xfrm>
                <a:off x="1013419" y="5310761"/>
                <a:ext cx="5622325" cy="38211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ko-KR" altLang="en-US" sz="20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𝝃</m:t>
                        </m:r>
                      </m:sub>
                    </m:sSub>
                  </m:oMath>
                </a14:m>
                <a:r>
                  <a:rPr lang="en-US" altLang="ko-KR" sz="2000" dirty="0" smtClean="0"/>
                  <a:t> is called “</a:t>
                </a:r>
                <a:r>
                  <a:rPr lang="en-US" altLang="ko-KR" sz="20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left-invariant covariance </a:t>
                </a:r>
                <a:r>
                  <a:rPr lang="en-US" altLang="ko-KR" sz="2000" dirty="0" smtClean="0"/>
                  <a:t>of </a:t>
                </a:r>
                <a14:m>
                  <m:oMath xmlns:m="http://schemas.openxmlformats.org/officeDocument/2006/math">
                    <m:r>
                      <a:rPr lang="en-US" altLang="ko-KR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altLang="ko-KR" sz="2000" dirty="0" smtClean="0"/>
                  <a:t>”. 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44" name="제목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419" y="5310761"/>
                <a:ext cx="5622325" cy="382115"/>
              </a:xfrm>
              <a:prstGeom prst="rect">
                <a:avLst/>
              </a:prstGeom>
              <a:blipFill>
                <a:blip r:embed="rId12"/>
                <a:stretch>
                  <a:fillRect t="-17460" b="-238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8049118" y="5781476"/>
                <a:ext cx="123444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00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𝛈</m:t>
                    </m:r>
                  </m:oMath>
                </a14:m>
                <a:r>
                  <a:rPr lang="ko-KR" altLang="en-US" sz="2000" dirty="0" smtClean="0"/>
                  <a:t> </a:t>
                </a:r>
                <a:r>
                  <a:rPr lang="en-US" altLang="ko-KR" sz="2000" dirty="0" smtClean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ko-KR" altLang="en-US" sz="20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𝝃</m:t>
                    </m:r>
                    <m:r>
                      <a:rPr lang="en-US" altLang="ko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9118" y="5781476"/>
                <a:ext cx="1234440" cy="400110"/>
              </a:xfrm>
              <a:prstGeom prst="rect">
                <a:avLst/>
              </a:prstGeom>
              <a:blipFill>
                <a:blip r:embed="rId13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제목 1"/>
          <p:cNvSpPr txBox="1">
            <a:spLocks/>
          </p:cNvSpPr>
          <p:nvPr/>
        </p:nvSpPr>
        <p:spPr>
          <a:xfrm>
            <a:off x="6658211" y="5819464"/>
            <a:ext cx="1425479" cy="382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/>
              <a:t>Relation: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9628423" y="5819464"/>
                <a:ext cx="1725344" cy="4135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ko-KR" alt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𝛈</m:t>
                          </m:r>
                        </m:sub>
                      </m:sSub>
                      <m:r>
                        <a:rPr lang="en-US" altLang="ko-KR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ko-KR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ko-KR" altLang="en-US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𝝃</m:t>
                          </m:r>
                        </m:sub>
                      </m:sSub>
                      <m:sSubSup>
                        <m:sSubSup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8423" y="5819464"/>
                <a:ext cx="1725344" cy="413575"/>
              </a:xfrm>
              <a:prstGeom prst="rect">
                <a:avLst/>
              </a:prstGeom>
              <a:blipFill>
                <a:blip r:embed="rId14"/>
                <a:stretch>
                  <a:fillRect b="-10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/>
          <p:cNvSpPr/>
          <p:nvPr/>
        </p:nvSpPr>
        <p:spPr>
          <a:xfrm>
            <a:off x="8005006" y="5781476"/>
            <a:ext cx="3466071" cy="5052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88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434013" y="4150626"/>
            <a:ext cx="3059503" cy="66956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348495" y="2028800"/>
            <a:ext cx="6413956" cy="154328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4314" y="983248"/>
            <a:ext cx="7428470" cy="851731"/>
          </a:xfrm>
        </p:spPr>
        <p:txBody>
          <a:bodyPr>
            <a:normAutofit/>
          </a:bodyPr>
          <a:lstStyle/>
          <a:p>
            <a:r>
              <a:rPr lang="en-US" altLang="ko-KR" sz="3200" dirty="0" smtClean="0"/>
              <a:t>◆ State Transition Equations</a:t>
            </a:r>
            <a:endParaRPr lang="ko-KR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1936796" y="2028799"/>
                <a:ext cx="6529627" cy="74729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0" smtClean="0">
                                      <a:latin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altLang="ko-KR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b="1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36796" y="2028799"/>
                <a:ext cx="6529627" cy="74729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/>
              <p:cNvSpPr txBox="1">
                <a:spLocks/>
              </p:cNvSpPr>
              <p:nvPr/>
            </p:nvSpPr>
            <p:spPr>
              <a:xfrm>
                <a:off x="1101085" y="5281401"/>
                <a:ext cx="7661366" cy="5532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altLang="ko-KR" sz="2400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400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𝜼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4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400" dirty="0" smtClean="0"/>
                  <a:t>,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sz="2400" dirty="0" smtClean="0"/>
                  <a:t> </a:t>
                </a:r>
                <a:r>
                  <a:rPr lang="en-US" altLang="ko-KR" sz="2400" dirty="0" smtClean="0"/>
                  <a:t>are zero-mean Gaussian noises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5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085" y="5281401"/>
                <a:ext cx="7661366" cy="553247"/>
              </a:xfrm>
              <a:prstGeom prst="rect">
                <a:avLst/>
              </a:prstGeom>
              <a:blipFill>
                <a:blip r:embed="rId3"/>
                <a:stretch>
                  <a:fillRect l="-1274" t="-3297" b="-131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2"/>
              <p:cNvSpPr txBox="1">
                <a:spLocks/>
              </p:cNvSpPr>
              <p:nvPr/>
            </p:nvSpPr>
            <p:spPr>
              <a:xfrm>
                <a:off x="3197111" y="2806902"/>
                <a:ext cx="5492978" cy="9518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([</m:t>
                          </m:r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])</m:t>
                          </m:r>
                          <m:r>
                            <a:rPr lang="en-US" altLang="ko-KR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altLang="ko-K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ko-K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smtClean="0">
                                      <a:latin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US" altLang="ko-KR" dirty="0" smtClean="0"/>
              </a:p>
            </p:txBody>
          </p:sp>
        </mc:Choice>
        <mc:Fallback xmlns="">
          <p:sp>
            <p:nvSpPr>
              <p:cNvPr id="6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111" y="2806902"/>
                <a:ext cx="5492978" cy="9518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내용 개체 틀 2"/>
              <p:cNvSpPr txBox="1">
                <a:spLocks/>
              </p:cNvSpPr>
              <p:nvPr/>
            </p:nvSpPr>
            <p:spPr>
              <a:xfrm>
                <a:off x="2348495" y="4150627"/>
                <a:ext cx="3145022" cy="6695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smtClean="0"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altLang="ko-KR" b="1" smtClean="0"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1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495" y="4150627"/>
                <a:ext cx="3145022" cy="6695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948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6860" y="954680"/>
            <a:ext cx="2430162" cy="703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Time Update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356288" y="1818564"/>
                <a:ext cx="11155942" cy="12584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2400" dirty="0" smtClean="0"/>
                  <a:t>(1) Given a priori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 dirty="0" smtClean="0"/>
                  <a:t> and its </a:t>
                </a:r>
                <a:r>
                  <a:rPr lang="en-US" altLang="ko-KR" sz="2400" b="1" dirty="0" smtClean="0"/>
                  <a:t>covariance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altLang="ko-KR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ko-KR" sz="2400" dirty="0" smtClean="0"/>
                  <a:t>, </a:t>
                </a:r>
                <a:r>
                  <a:rPr lang="en-US" altLang="ko-KR" sz="2400" b="1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extract</a:t>
                </a:r>
                <a:r>
                  <a:rPr lang="en-US" altLang="ko-KR" sz="2400" dirty="0" smtClean="0"/>
                  <a:t> a set of </a:t>
                </a:r>
                <a:r>
                  <a:rPr lang="en-US" altLang="ko-KR" sz="2400" b="1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state sigma points</a:t>
                </a:r>
                <a:r>
                  <a:rPr lang="en-US" altLang="ko-KR" sz="2400" dirty="0" smtClean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altLang="ko-KR" sz="2400" b="0" i="0" smtClean="0">
                        <a:latin typeface="Cambria Math" panose="02040503050406030204" pitchFamily="18" charset="0"/>
                      </a:rPr>
                      <m:t> ≔ (</m:t>
                    </m:r>
                    <m:sSubSup>
                      <m:sSubSup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𝐑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400" b="1" i="0" smtClean="0">
                            <a:latin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ko-KR" sz="2400" dirty="0" smtClean="0"/>
                  <a:t>),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=0, .., 12</m:t>
                    </m:r>
                  </m:oMath>
                </a14:m>
                <a:r>
                  <a:rPr lang="ko-KR" altLang="en-US" sz="2400" dirty="0" smtClean="0"/>
                  <a:t>    </a:t>
                </a:r>
                <a:r>
                  <a:rPr lang="en-US" altLang="ko-KR" sz="2400" dirty="0" smtClean="0"/>
                  <a:t>according to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88" y="1818564"/>
                <a:ext cx="11155942" cy="1258486"/>
              </a:xfrm>
              <a:prstGeom prst="rect">
                <a:avLst/>
              </a:prstGeom>
              <a:blipFill>
                <a:blip r:embed="rId2"/>
                <a:stretch>
                  <a:fillRect l="-820" b="-24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직사각형 25"/>
          <p:cNvSpPr/>
          <p:nvPr/>
        </p:nvSpPr>
        <p:spPr>
          <a:xfrm>
            <a:off x="3364649" y="1009773"/>
            <a:ext cx="11828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attitude</a:t>
            </a:r>
            <a:endParaRPr lang="ko-KR" altLang="en-US" sz="2000" dirty="0"/>
          </a:p>
        </p:txBody>
      </p:sp>
      <p:sp>
        <p:nvSpPr>
          <p:cNvPr id="27" name="직사각형 26"/>
          <p:cNvSpPr/>
          <p:nvPr/>
        </p:nvSpPr>
        <p:spPr>
          <a:xfrm>
            <a:off x="4547489" y="1001202"/>
            <a:ext cx="13867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gyro bias</a:t>
            </a:r>
            <a:endParaRPr lang="ko-KR" altLang="en-US" sz="2000" dirty="0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3968244" y="1470692"/>
            <a:ext cx="0" cy="470768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4751076" y="1515420"/>
            <a:ext cx="0" cy="470768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 flipV="1">
            <a:off x="5194722" y="3039989"/>
            <a:ext cx="17179" cy="552734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H="1" flipV="1">
            <a:off x="6120350" y="3039989"/>
            <a:ext cx="17179" cy="552734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4466928" y="3592723"/>
            <a:ext cx="11828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attitude</a:t>
            </a:r>
            <a:endParaRPr lang="ko-KR" altLang="en-US" sz="2000" dirty="0"/>
          </a:p>
        </p:txBody>
      </p:sp>
      <p:sp>
        <p:nvSpPr>
          <p:cNvPr id="37" name="직사각형 36"/>
          <p:cNvSpPr/>
          <p:nvPr/>
        </p:nvSpPr>
        <p:spPr>
          <a:xfrm>
            <a:off x="5579319" y="3592723"/>
            <a:ext cx="13867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gyro bias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/>
              <p:cNvSpPr/>
              <p:nvPr/>
            </p:nvSpPr>
            <p:spPr>
              <a:xfrm>
                <a:off x="1670345" y="4036038"/>
                <a:ext cx="3228833" cy="6502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800" b="1" i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 smtClean="0"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)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38" name="직사각형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45" y="4036038"/>
                <a:ext cx="3228833" cy="650243"/>
              </a:xfrm>
              <a:prstGeom prst="rect">
                <a:avLst/>
              </a:prstGeom>
              <a:blipFill>
                <a:blip r:embed="rId3"/>
                <a:stretch>
                  <a:fillRect r="-2830" b="-177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/>
              <p:cNvSpPr/>
              <p:nvPr/>
            </p:nvSpPr>
            <p:spPr>
              <a:xfrm>
                <a:off x="1670345" y="4925509"/>
                <a:ext cx="8052012" cy="6502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⁡([</m:t>
                        </m:r>
                        <m:r>
                          <a:rPr lang="ko-KR" alt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sSubSup>
                          <m:sSubSupPr>
                            <m:ctrlPr>
                              <a:rPr lang="en-US" altLang="ko-KR" sz="280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800" b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𝐬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])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 smtClean="0"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2800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Sup>
                      <m:sSubSupPr>
                        <m:ctrlP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𝐬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ko-KR" sz="2800" dirty="0" smtClean="0"/>
                  <a:t>),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=1, .., </m:t>
                    </m:r>
                  </m:oMath>
                </a14:m>
                <a:r>
                  <a:rPr lang="en-US" altLang="ko-KR" sz="2800" dirty="0" smtClean="0"/>
                  <a:t>6</a:t>
                </a:r>
                <a:r>
                  <a:rPr lang="ko-KR" altLang="en-US" sz="2800" dirty="0" smtClean="0"/>
                  <a:t> 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39" name="직사각형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45" y="4925509"/>
                <a:ext cx="8052012" cy="650243"/>
              </a:xfrm>
              <a:prstGeom prst="rect">
                <a:avLst/>
              </a:prstGeom>
              <a:blipFill>
                <a:blip r:embed="rId4"/>
                <a:stretch>
                  <a:fillRect b="-177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/>
              <p:cNvSpPr/>
              <p:nvPr/>
            </p:nvSpPr>
            <p:spPr>
              <a:xfrm>
                <a:off x="1602881" y="5814639"/>
                <a:ext cx="8662756" cy="6502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+6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⁡([</m:t>
                        </m:r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sSubSup>
                          <m:sSubSupPr>
                            <m:ctrlPr>
                              <a:rPr lang="en-US" altLang="ko-KR" sz="280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800" b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𝐬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])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 smtClean="0"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Sup>
                      <m:sSubSupPr>
                        <m:ctrlP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𝐬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ko-KR" sz="2800" dirty="0" smtClean="0"/>
                  <a:t>),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=1, .., </m:t>
                    </m:r>
                  </m:oMath>
                </a14:m>
                <a:r>
                  <a:rPr lang="en-US" altLang="ko-KR" sz="2800" dirty="0" smtClean="0"/>
                  <a:t>6</a:t>
                </a:r>
                <a:r>
                  <a:rPr lang="ko-KR" altLang="en-US" sz="2800" dirty="0" smtClean="0"/>
                  <a:t> 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40" name="직사각형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881" y="5814639"/>
                <a:ext cx="8662756" cy="650243"/>
              </a:xfrm>
              <a:prstGeom prst="rect">
                <a:avLst/>
              </a:prstGeom>
              <a:blipFill>
                <a:blip r:embed="rId5"/>
                <a:stretch>
                  <a:fillRect b="-177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/>
          <p:cNvSpPr/>
          <p:nvPr/>
        </p:nvSpPr>
        <p:spPr>
          <a:xfrm>
            <a:off x="1532770" y="4036038"/>
            <a:ext cx="8834815" cy="250290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32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456414" y="5764427"/>
            <a:ext cx="5734013" cy="80936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55357" y="2607896"/>
            <a:ext cx="6141309" cy="172286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06860" y="954680"/>
            <a:ext cx="2430162" cy="703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Time Update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230246" y="1818564"/>
                <a:ext cx="11281984" cy="7352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2400" dirty="0" smtClean="0"/>
                  <a:t>(2) Define a set of sigma points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ko-KR" alt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𝚼</m:t>
                        </m:r>
                      </m:e>
                      <m:sub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𝐑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𝚼</m:t>
                        </m:r>
                      </m:e>
                      <m:sub>
                        <m:r>
                          <a:rPr lang="en-US" altLang="ko-KR" sz="2400" b="1" i="0" smtClean="0">
                            <a:latin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=0, .., 12</m:t>
                    </m:r>
                  </m:oMath>
                </a14:m>
                <a:r>
                  <a:rPr lang="ko-KR" altLang="en-US" sz="2400" dirty="0" smtClean="0"/>
                  <a:t> </a:t>
                </a:r>
                <a:r>
                  <a:rPr lang="en-US" altLang="ko-KR" sz="2400" dirty="0" smtClean="0"/>
                  <a:t>as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46" y="1818564"/>
                <a:ext cx="11281984" cy="735266"/>
              </a:xfrm>
              <a:prstGeom prst="rect">
                <a:avLst/>
              </a:prstGeom>
              <a:blipFill>
                <a:blip r:embed="rId3"/>
                <a:stretch>
                  <a:fillRect l="-865" b="-49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직사각형 25"/>
          <p:cNvSpPr/>
          <p:nvPr/>
        </p:nvSpPr>
        <p:spPr>
          <a:xfrm>
            <a:off x="4603302" y="1026205"/>
            <a:ext cx="11828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attitude</a:t>
            </a:r>
            <a:endParaRPr lang="ko-KR" altLang="en-US" sz="2000" dirty="0"/>
          </a:p>
        </p:txBody>
      </p:sp>
      <p:sp>
        <p:nvSpPr>
          <p:cNvPr id="27" name="직사각형 26"/>
          <p:cNvSpPr/>
          <p:nvPr/>
        </p:nvSpPr>
        <p:spPr>
          <a:xfrm>
            <a:off x="6040789" y="1026205"/>
            <a:ext cx="13867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gyro bias</a:t>
            </a:r>
            <a:endParaRPr lang="ko-KR" altLang="en-US" sz="2000" dirty="0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5211901" y="1551233"/>
            <a:ext cx="0" cy="470768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6270690" y="1551233"/>
            <a:ext cx="0" cy="470768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/>
              <p:cNvSpPr/>
              <p:nvPr/>
            </p:nvSpPr>
            <p:spPr>
              <a:xfrm>
                <a:off x="1236169" y="2640983"/>
                <a:ext cx="5954259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𝚼</m:t>
                          </m:r>
                        </m:e>
                        <m:sub>
                          <m:r>
                            <a:rPr lang="en-US" altLang="ko-KR" sz="2800" b="1">
                              <a:latin typeface="Cambria Math" panose="02040503050406030204" pitchFamily="18" charset="0"/>
                            </a:rPr>
                            <m:t>𝐑</m:t>
                          </m:r>
                          <m:r>
                            <a:rPr lang="en-US" altLang="ko-KR" sz="2800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Sup>
                        <m:sSubSup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𝓧</m:t>
                          </m:r>
                        </m:e>
                        <m:sub>
                          <m:r>
                            <a:rPr lang="en-US" altLang="ko-KR" sz="2800" b="1">
                              <a:latin typeface="Cambria Math" panose="02040503050406030204" pitchFamily="18" charset="0"/>
                            </a:rPr>
                            <m:t>𝐑</m:t>
                          </m:r>
                          <m:r>
                            <a:rPr lang="en-US" altLang="ko-KR" sz="2800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altLang="ko-KR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280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altLang="ko-KR" sz="28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b="1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sz="2800" b="1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800" b="1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  <m:r>
                                <a:rPr lang="en-US" altLang="ko-KR" sz="2800" b="1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ko-KR" sz="28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1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ko-KR" altLang="en-US" sz="2800" b="1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𝓧</m:t>
                                  </m:r>
                                </m:e>
                                <m:sub>
                                  <m:r>
                                    <a:rPr lang="en-US" altLang="ko-KR" sz="2800" b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𝐛</m:t>
                                  </m:r>
                                  <m:r>
                                    <a:rPr lang="en-US" altLang="ko-KR" sz="2800" b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ko-KR" sz="28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  <m:r>
                            <a:rPr lang="en-US" altLang="ko-KR" sz="2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38" name="직사각형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169" y="2640983"/>
                <a:ext cx="5954259" cy="7371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1321689" y="3529067"/>
                <a:ext cx="2508059" cy="6694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𝚼</m:t>
                        </m:r>
                      </m:e>
                      <m:sub>
                        <m:r>
                          <a:rPr lang="en-US" altLang="ko-KR" sz="2800" b="1" i="0" smtClean="0">
                            <a:latin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altLang="ko-KR" sz="2800" i="1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ko-KR" altLang="en-US" sz="28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</m:oMath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689" y="3529067"/>
                <a:ext cx="2508059" cy="6694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230246" y="4330762"/>
                <a:ext cx="11643798" cy="13734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2400" dirty="0" smtClean="0"/>
                  <a:t>(3) Given a set of rotations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ko-KR" alt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𝚼</m:t>
                        </m:r>
                      </m:e>
                      <m:sub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𝐑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…,  </m:t>
                        </m:r>
                        <m:r>
                          <a:rPr lang="ko-KR" alt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𝚼</m:t>
                        </m:r>
                      </m:e>
                      <m:sub>
                        <m:r>
                          <a:rPr lang="en-US" altLang="ko-KR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𝐑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ko-KR" sz="2400" dirty="0" smtClean="0"/>
                  <a:t>, compute the weighted</a:t>
                </a:r>
                <a:br>
                  <a:rPr lang="en-US" altLang="ko-KR" sz="2400" dirty="0" smtClean="0"/>
                </a:br>
                <a:r>
                  <a:rPr lang="en-US" altLang="ko-KR" sz="2400" dirty="0" smtClean="0"/>
                  <a:t>    mean of rotation,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sz="240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2400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𝚼</m:t>
                            </m:r>
                          </m:e>
                        </m:acc>
                      </m:e>
                      <m:sub>
                        <m:r>
                          <a:rPr lang="en-US" altLang="ko-KR" sz="2400" b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  <m:r>
                          <a:rPr lang="en-US" altLang="ko-KR" sz="2400" b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4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ko-KR" sz="24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sz="2400" dirty="0" smtClean="0"/>
                  <a:t>. The mean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ko-KR" alt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𝚼</m:t>
                        </m:r>
                      </m:e>
                      <m:sub>
                        <m:r>
                          <a:rPr lang="en-US" altLang="ko-KR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bSup>
                    <m:r>
                      <a:rPr lang="en-US" altLang="ko-KR" sz="2400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…,  </m:t>
                        </m:r>
                        <m:r>
                          <a:rPr lang="ko-KR" alt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𝚼</m:t>
                        </m:r>
                      </m:e>
                      <m:sub>
                        <m:r>
                          <a:rPr lang="en-US" altLang="ko-KR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</m:d>
                      </m:sup>
                    </m:sSubSup>
                    <m:r>
                      <a:rPr lang="en-US" altLang="ko-KR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ko-KR" sz="2400" dirty="0" smtClean="0"/>
                  <a:t> is denoted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sz="2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2400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𝚼</m:t>
                            </m:r>
                          </m:e>
                        </m:acc>
                      </m:e>
                      <m:sub>
                        <m:r>
                          <a:rPr lang="en-US" altLang="ko-KR" sz="2400" b="1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400" b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4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ko-KR" sz="24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sz="2400" dirty="0" smtClean="0"/>
                  <a:t>.  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46" y="4330762"/>
                <a:ext cx="11643798" cy="1373453"/>
              </a:xfrm>
              <a:prstGeom prst="rect">
                <a:avLst/>
              </a:prstGeom>
              <a:blipFill>
                <a:blip r:embed="rId6"/>
                <a:stretch>
                  <a:fillRect l="-838" r="-3194" b="-22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오른쪽 화살표 10"/>
          <p:cNvSpPr/>
          <p:nvPr/>
        </p:nvSpPr>
        <p:spPr>
          <a:xfrm>
            <a:off x="715051" y="5956757"/>
            <a:ext cx="519695" cy="40786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1456415" y="5836496"/>
                <a:ext cx="5637890" cy="5953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800" b="1" i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 smtClean="0"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2800" b="0" i="0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altLang="ko-KR" sz="28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2800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𝚼</m:t>
                            </m:r>
                          </m:e>
                        </m:acc>
                      </m:e>
                      <m:sub>
                        <m:r>
                          <a:rPr lang="en-US" altLang="ko-KR" sz="2800" b="1" i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  <m:r>
                          <a:rPr lang="en-US" altLang="ko-KR" sz="2800" b="1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800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800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ko-KR" sz="2800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sz="28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2800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𝚼</m:t>
                            </m:r>
                          </m:e>
                        </m:acc>
                      </m:e>
                      <m:sub>
                        <m:r>
                          <a:rPr lang="en-US" altLang="ko-KR" sz="2800" b="1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ko-KR" sz="28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)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415" y="5836496"/>
                <a:ext cx="5637890" cy="595356"/>
              </a:xfrm>
              <a:prstGeom prst="rect">
                <a:avLst/>
              </a:prstGeom>
              <a:blipFill>
                <a:blip r:embed="rId7"/>
                <a:stretch>
                  <a:fillRect t="-6122" r="-1189" b="-193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463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6860" y="954680"/>
            <a:ext cx="2430162" cy="703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Time Update</a:t>
            </a:r>
            <a:endParaRPr lang="ko-KR" altLang="en-US" sz="2800" dirty="0"/>
          </a:p>
        </p:txBody>
      </p:sp>
      <p:sp>
        <p:nvSpPr>
          <p:cNvPr id="7" name="직사각형 6"/>
          <p:cNvSpPr/>
          <p:nvPr/>
        </p:nvSpPr>
        <p:spPr>
          <a:xfrm>
            <a:off x="356288" y="1818564"/>
            <a:ext cx="1597502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(4) Define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/>
              <p:cNvSpPr/>
              <p:nvPr/>
            </p:nvSpPr>
            <p:spPr>
              <a:xfrm>
                <a:off x="2190039" y="1709752"/>
                <a:ext cx="4618624" cy="7371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]≔</m:t>
                    </m:r>
                    <m:r>
                      <m:rPr>
                        <m:sty m:val="p"/>
                      </m:rPr>
                      <a:rPr lang="en-US" altLang="ko-KR" sz="2800" b="0" i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altLang="ko-KR" sz="2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𝚼</m:t>
                            </m:r>
                          </m:e>
                          <m:sub>
                            <m:r>
                              <a:rPr lang="en-US" altLang="ko-KR" sz="2800" b="1">
                                <a:latin typeface="Cambria Math" panose="02040503050406030204" pitchFamily="18" charset="0"/>
                              </a:rPr>
                              <m:t>𝐑</m:t>
                            </m:r>
                            <m:r>
                              <a:rPr lang="en-US" altLang="ko-KR" sz="2800" b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sSubSup>
                          <m:sSubSupPr>
                            <m:ctrlPr>
                              <a:rPr lang="en-US" altLang="ko-KR" sz="28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altLang="ko-KR" sz="28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ko-KR" altLang="en-US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800" b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𝐑</m:t>
                            </m:r>
                            <m:r>
                              <a:rPr lang="en-US" altLang="ko-KR" sz="2800" b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sz="280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280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  <m:r>
                              <a:rPr lang="en-US" altLang="ko-KR" sz="280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ko-KR" sz="28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altLang="ko-KR" sz="2800" dirty="0" smtClean="0"/>
                  <a:t>,</a:t>
                </a:r>
                <a:r>
                  <a:rPr lang="ko-KR" altLang="en-US" sz="2800" dirty="0" smtClean="0"/>
                  <a:t> 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38" name="직사각형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039" y="1709752"/>
                <a:ext cx="4618624" cy="737189"/>
              </a:xfrm>
              <a:prstGeom prst="rect">
                <a:avLst/>
              </a:prstGeom>
              <a:blipFill>
                <a:blip r:embed="rId2"/>
                <a:stretch>
                  <a:fillRect r="-660" b="-66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6808663" y="1657762"/>
                <a:ext cx="3920560" cy="6694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sup>
                    </m:sSubSup>
                    <m:r>
                      <a:rPr lang="en-US" altLang="ko-KR" sz="2800" i="1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ko-KR" altLang="en-US" sz="28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𝚼</m:t>
                        </m:r>
                      </m:e>
                      <m:sub>
                        <m:r>
                          <a:rPr lang="en-US" altLang="ko-KR" sz="2800" b="1" i="0" smtClean="0">
                            <a:latin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sz="28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2800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𝚼</m:t>
                            </m:r>
                          </m:e>
                        </m:acc>
                      </m:e>
                      <m:sub>
                        <m:r>
                          <a:rPr lang="en-US" altLang="ko-KR" sz="2800" b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ko-KR" sz="280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663" y="1657762"/>
                <a:ext cx="3920560" cy="6694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오른쪽 화살표 14"/>
          <p:cNvSpPr/>
          <p:nvPr/>
        </p:nvSpPr>
        <p:spPr>
          <a:xfrm>
            <a:off x="398084" y="3671307"/>
            <a:ext cx="519695" cy="40786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1155039" y="3283756"/>
                <a:ext cx="4962889" cy="13040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1" i="0" smtClean="0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b="1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039" y="3283756"/>
                <a:ext cx="4962889" cy="13040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/>
          <p:cNvSpPr/>
          <p:nvPr/>
        </p:nvSpPr>
        <p:spPr>
          <a:xfrm>
            <a:off x="6273049" y="3761549"/>
            <a:ext cx="1071228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where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7499398" y="3671307"/>
                <a:ext cx="3655296" cy="6352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𝐪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800" dirty="0" smtClean="0"/>
                  <a:t> </a:t>
                </a:r>
                <a:r>
                  <a:rPr lang="en-US" altLang="ko-KR" sz="2800" dirty="0" smtClean="0"/>
                  <a:t>=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ko-KR" sz="2800" dirty="0" smtClean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398" y="3671307"/>
                <a:ext cx="3655296" cy="635239"/>
              </a:xfrm>
              <a:prstGeom prst="rect">
                <a:avLst/>
              </a:prstGeom>
              <a:blipFill>
                <a:blip r:embed="rId5"/>
                <a:stretch>
                  <a:fillRect b="-211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화살표 연결선 18"/>
          <p:cNvCxnSpPr/>
          <p:nvPr/>
        </p:nvCxnSpPr>
        <p:spPr>
          <a:xfrm flipH="1" flipV="1">
            <a:off x="5497332" y="4178056"/>
            <a:ext cx="28539" cy="664333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744091" y="4914614"/>
            <a:ext cx="3801271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Process noise covariance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076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953872" y="3509765"/>
            <a:ext cx="9475568" cy="252922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06860" y="954680"/>
            <a:ext cx="2430162" cy="703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Time Update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/>
              <p:cNvSpPr/>
              <p:nvPr/>
            </p:nvSpPr>
            <p:spPr>
              <a:xfrm>
                <a:off x="234497" y="1932025"/>
                <a:ext cx="10422363" cy="12304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2400" dirty="0" smtClean="0"/>
                  <a:t>(5) Let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ko-KR" sz="2400" dirty="0" smtClean="0"/>
                  <a:t> 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ko-KR" sz="2400" dirty="0" smtClean="0"/>
                  <a:t> column vector of lower triangular matrix </a:t>
                </a:r>
                <a14:m>
                  <m:oMath xmlns:m="http://schemas.openxmlformats.org/officeDocument/2006/math">
                    <m:r>
                      <a:rPr lang="en-US" altLang="ko-KR" sz="2400" b="1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US" altLang="ko-KR" sz="2400" dirty="0" smtClean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1">
                        <a:latin typeface="Cambria Math" panose="02040503050406030204" pitchFamily="18" charset="0"/>
                      </a:rPr>
                      <m:t>𝐔</m:t>
                    </m:r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sz="2400" dirty="0" smtClean="0"/>
                  <a:t>. Then, redraw sigma points as follows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97" y="1932025"/>
                <a:ext cx="10422363" cy="1230401"/>
              </a:xfrm>
              <a:prstGeom prst="rect">
                <a:avLst/>
              </a:prstGeom>
              <a:blipFill>
                <a:blip r:embed="rId2"/>
                <a:stretch>
                  <a:fillRect l="-877" b="-44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1190120" y="3509765"/>
                <a:ext cx="4054443" cy="6502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800" b="1" i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 smtClean="0"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)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120" y="3509765"/>
                <a:ext cx="4054443" cy="650243"/>
              </a:xfrm>
              <a:prstGeom prst="rect">
                <a:avLst/>
              </a:prstGeom>
              <a:blipFill>
                <a:blip r:embed="rId3"/>
                <a:stretch>
                  <a:fillRect r="-2105" b="-188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1098022" y="4393529"/>
                <a:ext cx="9009389" cy="6502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⁡([</m:t>
                        </m:r>
                        <m:r>
                          <a:rPr lang="ko-KR" alt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sSubSup>
                          <m:sSubSupPr>
                            <m:ctrlPr>
                              <a:rPr lang="en-US" altLang="ko-KR" sz="280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800" b="1" i="0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])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 smtClean="0"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2800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Sup>
                      <m:sSubSupPr>
                        <m:ctrlP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 i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ko-KR" sz="2800" dirty="0" smtClean="0"/>
                  <a:t>),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=1, .., </m:t>
                    </m:r>
                  </m:oMath>
                </a14:m>
                <a:r>
                  <a:rPr lang="en-US" altLang="ko-KR" sz="2800" dirty="0" smtClean="0"/>
                  <a:t>6</a:t>
                </a:r>
                <a:r>
                  <a:rPr lang="ko-KR" altLang="en-US" sz="2800" dirty="0" smtClean="0"/>
                  <a:t> 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022" y="4393529"/>
                <a:ext cx="9009389" cy="650243"/>
              </a:xfrm>
              <a:prstGeom prst="rect">
                <a:avLst/>
              </a:prstGeom>
              <a:blipFill>
                <a:blip r:embed="rId4"/>
                <a:stretch>
                  <a:fillRect b="-188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1000833" y="5277293"/>
                <a:ext cx="9428607" cy="6502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+6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⁡([</m:t>
                        </m:r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sSubSup>
                          <m:sSubSupPr>
                            <m:ctrlPr>
                              <a:rPr lang="en-US" altLang="ko-KR" sz="280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800" b="1" i="0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2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])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 i="0" smtClean="0"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Sup>
                      <m:sSubSupPr>
                        <m:ctrlP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 i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ko-KR" sz="2800" dirty="0" smtClean="0"/>
                  <a:t>),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=1, .., </m:t>
                    </m:r>
                  </m:oMath>
                </a14:m>
                <a:r>
                  <a:rPr lang="en-US" altLang="ko-KR" sz="2800" dirty="0" smtClean="0"/>
                  <a:t>6</a:t>
                </a:r>
                <a:r>
                  <a:rPr lang="ko-KR" altLang="en-US" sz="2800" dirty="0" smtClean="0"/>
                  <a:t> 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833" y="5277293"/>
                <a:ext cx="9428607" cy="650243"/>
              </a:xfrm>
              <a:prstGeom prst="rect">
                <a:avLst/>
              </a:prstGeom>
              <a:blipFill>
                <a:blip r:embed="rId5"/>
                <a:stretch>
                  <a:fillRect b="-188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299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4314" y="983248"/>
            <a:ext cx="7428470" cy="851731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◆</a:t>
            </a:r>
            <a:r>
              <a:rPr lang="en-US" altLang="ko-KR" sz="3200" dirty="0" smtClean="0"/>
              <a:t> Measurement Equation</a:t>
            </a:r>
            <a:endParaRPr lang="ko-KR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2184034" y="2121877"/>
                <a:ext cx="4690412" cy="739735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lnSpc>
                    <a:spcPct val="13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𝐘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0" smtClean="0">
                                    <a:latin typeface="Cambria Math" panose="02040503050406030204" pitchFamily="18" charset="0"/>
                                  </a:rPr>
                                  <m:t>𝐰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4034" y="2121877"/>
                <a:ext cx="4690412" cy="73973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/>
          <p:cNvSpPr/>
          <p:nvPr/>
        </p:nvSpPr>
        <p:spPr>
          <a:xfrm>
            <a:off x="5939221" y="3237471"/>
            <a:ext cx="424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/>
              <a:t>a zero-mean </a:t>
            </a:r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Gaussian noise</a:t>
            </a:r>
            <a:endParaRPr lang="ko-KR" altLang="en-US" sz="2400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5303837" y="2929401"/>
            <a:ext cx="569600" cy="422748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V="1">
            <a:off x="2769514" y="2951508"/>
            <a:ext cx="86450" cy="875259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670918" y="3941445"/>
            <a:ext cx="8731873" cy="1052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Solution to </a:t>
            </a:r>
            <a:r>
              <a:rPr lang="en-US" altLang="ko-KR" sz="2400" b="1" dirty="0" err="1" smtClean="0">
                <a:solidFill>
                  <a:schemeClr val="accent2">
                    <a:lumMod val="75000"/>
                  </a:schemeClr>
                </a:solidFill>
              </a:rPr>
              <a:t>Wahba’s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problem </a:t>
            </a:r>
            <a:r>
              <a:rPr lang="en-US" altLang="ko-KR" sz="2400" dirty="0" smtClean="0"/>
              <a:t>using a pair of measurements of </a:t>
            </a:r>
            <a:r>
              <a:rPr lang="en-US" altLang="ko-KR" sz="2400" b="1" dirty="0" smtClean="0"/>
              <a:t>gravity</a:t>
            </a:r>
            <a:r>
              <a:rPr lang="en-US" altLang="ko-KR" sz="2400" dirty="0" smtClean="0"/>
              <a:t> and the earth’s </a:t>
            </a:r>
            <a:r>
              <a:rPr lang="en-US" altLang="ko-KR" sz="2400" b="1" dirty="0" smtClean="0"/>
              <a:t>magnetic</a:t>
            </a:r>
            <a:r>
              <a:rPr lang="en-US" altLang="ko-KR" sz="2400" dirty="0" smtClean="0"/>
              <a:t> field</a:t>
            </a:r>
            <a:endParaRPr lang="ko-KR" altLang="en-US" sz="2400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2387965" y="2121877"/>
            <a:ext cx="883370" cy="739735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466745" y="2170878"/>
            <a:ext cx="1019655" cy="678309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43540" y="5387653"/>
            <a:ext cx="10687142" cy="8925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 smtClean="0"/>
              <a:t>If “</a:t>
            </a:r>
            <a:r>
              <a:rPr lang="en-US" altLang="ko-KR" sz="2000" b="1" dirty="0" smtClean="0"/>
              <a:t>large acceleration </a:t>
            </a:r>
            <a:r>
              <a:rPr lang="en-US" altLang="ko-KR" sz="2000" dirty="0" smtClean="0"/>
              <a:t>or </a:t>
            </a:r>
            <a:r>
              <a:rPr lang="en-US" altLang="ko-KR" sz="2000" b="1" dirty="0" smtClean="0"/>
              <a:t>magnetic disturbance” </a:t>
            </a:r>
            <a:r>
              <a:rPr lang="en-US" altLang="ko-KR" sz="2000" dirty="0" smtClean="0"/>
              <a:t>is detected, then the </a:t>
            </a:r>
            <a:r>
              <a:rPr lang="en-US" altLang="ko-KR" sz="2000" b="1" dirty="0" smtClean="0"/>
              <a:t>measurement reconstruction with a vector selecto</a:t>
            </a:r>
            <a:r>
              <a:rPr lang="en-US" altLang="ko-KR" sz="2000" dirty="0" smtClean="0"/>
              <a:t>r (or </a:t>
            </a:r>
            <a:r>
              <a:rPr lang="en-US" altLang="ko-KR" sz="2000" dirty="0"/>
              <a:t>adaptation of noise </a:t>
            </a:r>
            <a:r>
              <a:rPr lang="en-US" altLang="ko-KR" sz="2000" dirty="0" smtClean="0"/>
              <a:t>covariance) can be used.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1119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6859" y="954680"/>
            <a:ext cx="3949377" cy="7030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Measurement Update</a:t>
            </a:r>
            <a:endParaRPr lang="ko-KR" altLang="en-US" sz="2800" dirty="0"/>
          </a:p>
        </p:txBody>
      </p:sp>
      <p:sp>
        <p:nvSpPr>
          <p:cNvPr id="21" name="직사각형 20"/>
          <p:cNvSpPr/>
          <p:nvPr/>
        </p:nvSpPr>
        <p:spPr>
          <a:xfrm>
            <a:off x="234497" y="1932025"/>
            <a:ext cx="6284715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(1) Define the measurement sigma points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1349632" y="2626001"/>
                <a:ext cx="4110454" cy="6651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800" i="1" smtClean="0">
                              <a:latin typeface="Cambria Math" panose="02040503050406030204" pitchFamily="18" charset="0"/>
                            </a:rPr>
                            <m:t>𝚯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𝓧</m:t>
                          </m:r>
                        </m:e>
                        <m:sub>
                          <m:r>
                            <a:rPr lang="en-US" altLang="ko-KR" sz="2800" b="1">
                              <a:latin typeface="Cambria Math" panose="02040503050406030204" pitchFamily="18" charset="0"/>
                            </a:rPr>
                            <m:t>𝐑</m:t>
                          </m:r>
                          <m:r>
                            <a:rPr lang="en-US" altLang="ko-KR" sz="2800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altLang="ko-K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𝑆𝑂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(3)</m:t>
                      </m:r>
                      <m:r>
                        <a:rPr lang="en-US" altLang="ko-KR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632" y="2626001"/>
                <a:ext cx="4110454" cy="665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5878781" y="2696950"/>
                <a:ext cx="185268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=1, .., </m:t>
                    </m:r>
                  </m:oMath>
                </a14:m>
                <a:r>
                  <a:rPr lang="en-US" altLang="ko-KR" sz="2800" dirty="0"/>
                  <a:t>6</a:t>
                </a:r>
                <a:r>
                  <a:rPr lang="ko-KR" altLang="en-US" sz="2800" dirty="0"/>
                  <a:t> </a:t>
                </a:r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781" y="2696950"/>
                <a:ext cx="1852687" cy="523220"/>
              </a:xfrm>
              <a:prstGeom prst="rect">
                <a:avLst/>
              </a:prstGeom>
              <a:blipFill>
                <a:blip r:embed="rId3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/>
          <p:cNvSpPr/>
          <p:nvPr/>
        </p:nvSpPr>
        <p:spPr>
          <a:xfrm>
            <a:off x="611794" y="3483580"/>
            <a:ext cx="2749778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then, the mean of 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3262894" y="3396493"/>
                <a:ext cx="2948227" cy="6399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ko-KR" altLang="en-US" sz="2800" i="1" smtClean="0">
                              <a:latin typeface="Cambria Math" panose="02040503050406030204" pitchFamily="18" charset="0"/>
                            </a:rPr>
                            <m:t>𝚯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+1 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bSup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800" i="1">
                              <a:latin typeface="Cambria Math" panose="02040503050406030204" pitchFamily="18" charset="0"/>
                            </a:rPr>
                            <m:t>𝚯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+1 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d>
                        </m:sup>
                      </m:sSubSup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894" y="3396493"/>
                <a:ext cx="2948227" cy="6399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/>
          <p:cNvSpPr/>
          <p:nvPr/>
        </p:nvSpPr>
        <p:spPr>
          <a:xfrm>
            <a:off x="6112443" y="3483580"/>
            <a:ext cx="2749778" cy="519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/>
              <a:t>i</a:t>
            </a:r>
            <a:r>
              <a:rPr lang="en-US" altLang="ko-KR" sz="2400" dirty="0" smtClean="0"/>
              <a:t>s denoted by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8170534" y="3521282"/>
                <a:ext cx="2445541" cy="534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800" b="1" i="0" smtClean="0">
                                <a:latin typeface="Cambria Math" panose="02040503050406030204" pitchFamily="18" charset="0"/>
                              </a:rPr>
                              <m:t>𝐘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ko-KR" altLang="en-US" sz="28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ko-KR" sz="2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SO</m:t>
                    </m:r>
                    <m:r>
                      <a:rPr lang="en-US" altLang="ko-KR" sz="2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(3)</m:t>
                    </m:r>
                  </m:oMath>
                </a14:m>
                <a:r>
                  <a:rPr lang="en-US" altLang="ko-KR" sz="2800" dirty="0" smtClean="0"/>
                  <a:t>.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534" y="3521282"/>
                <a:ext cx="2445541" cy="534762"/>
              </a:xfrm>
              <a:prstGeom prst="rect">
                <a:avLst/>
              </a:prstGeom>
              <a:blipFill>
                <a:blip r:embed="rId5"/>
                <a:stretch>
                  <a:fillRect t="-10345" r="-3491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875985" y="4500764"/>
                <a:ext cx="3551289" cy="130401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1" i="0" smtClean="0"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b="1" i="0" smtClean="0"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985" y="4500764"/>
                <a:ext cx="3551289" cy="13040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5861222" y="4846053"/>
                <a:ext cx="4618624" cy="7371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 i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]≔</m:t>
                    </m:r>
                    <m:r>
                      <m:rPr>
                        <m:sty m:val="p"/>
                      </m:rPr>
                      <a:rPr lang="en-US" altLang="ko-KR" sz="2800" b="0" i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altLang="ko-KR" sz="2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sz="2800" i="1">
                                <a:latin typeface="Cambria Math" panose="02040503050406030204" pitchFamily="18" charset="0"/>
                              </a:rPr>
                              <m:t>𝚯</m:t>
                            </m:r>
                          </m:e>
                          <m:sub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sSubSup>
                          <m:sSubSup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800" b="1">
                                    <a:latin typeface="Cambria Math" panose="02040503050406030204" pitchFamily="18" charset="0"/>
                                  </a:rPr>
                                  <m:t>𝐘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altLang="ko-KR" sz="2800" dirty="0" smtClean="0"/>
                  <a:t>.</a:t>
                </a:r>
                <a:r>
                  <a:rPr lang="ko-KR" altLang="en-US" sz="2800" dirty="0" smtClean="0"/>
                  <a:t> 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222" y="4846053"/>
                <a:ext cx="4618624" cy="737189"/>
              </a:xfrm>
              <a:prstGeom prst="rect">
                <a:avLst/>
              </a:prstGeom>
              <a:blipFill>
                <a:blip r:embed="rId7"/>
                <a:stretch>
                  <a:fillRect b="-66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/>
          <p:cNvSpPr/>
          <p:nvPr/>
        </p:nvSpPr>
        <p:spPr>
          <a:xfrm>
            <a:off x="4575817" y="4928416"/>
            <a:ext cx="1071228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where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711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세로로 말린 두루마리 모양 5"/>
          <p:cNvSpPr/>
          <p:nvPr/>
        </p:nvSpPr>
        <p:spPr>
          <a:xfrm>
            <a:off x="315096" y="1204786"/>
            <a:ext cx="6221628" cy="5158944"/>
          </a:xfrm>
          <a:prstGeom prst="verticalScroll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684640" y="2301048"/>
            <a:ext cx="4660557" cy="393785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dirty="0" smtClean="0"/>
              <a:t>Motivation</a:t>
            </a:r>
          </a:p>
          <a:p>
            <a:pPr>
              <a:lnSpc>
                <a:spcPct val="130000"/>
              </a:lnSpc>
            </a:pPr>
            <a:r>
              <a:rPr lang="en-US" altLang="ko-KR" dirty="0" smtClean="0"/>
              <a:t>Preliminaries</a:t>
            </a:r>
          </a:p>
          <a:p>
            <a:pPr>
              <a:lnSpc>
                <a:spcPct val="130000"/>
              </a:lnSpc>
            </a:pPr>
            <a:r>
              <a:rPr lang="en-US" altLang="ko-KR" dirty="0" smtClean="0"/>
              <a:t>Proposed Algorithm</a:t>
            </a:r>
          </a:p>
          <a:p>
            <a:pPr>
              <a:lnSpc>
                <a:spcPct val="130000"/>
              </a:lnSpc>
            </a:pPr>
            <a:r>
              <a:rPr lang="en-US" altLang="ko-KR" dirty="0" smtClean="0"/>
              <a:t>Experimental Results</a:t>
            </a:r>
          </a:p>
          <a:p>
            <a:pPr>
              <a:lnSpc>
                <a:spcPct val="130000"/>
              </a:lnSpc>
            </a:pPr>
            <a:r>
              <a:rPr lang="en-US" altLang="ko-KR" dirty="0" smtClean="0"/>
              <a:t>Demos</a:t>
            </a:r>
            <a:endParaRPr lang="ko-KR" alt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475472" y="1204786"/>
            <a:ext cx="2448696" cy="654466"/>
          </a:xfrm>
        </p:spPr>
        <p:txBody>
          <a:bodyPr>
            <a:noAutofit/>
          </a:bodyPr>
          <a:lstStyle/>
          <a:p>
            <a:r>
              <a:rPr lang="en-US" altLang="ko-KR" sz="2800" b="1" dirty="0" smtClean="0"/>
              <a:t>Agenda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9880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507524" y="5041833"/>
            <a:ext cx="4559644" cy="78118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06859" y="954680"/>
            <a:ext cx="3949377" cy="7030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Measurement Update</a:t>
            </a:r>
            <a:endParaRPr lang="ko-KR" altLang="en-US" sz="2800" dirty="0"/>
          </a:p>
        </p:txBody>
      </p:sp>
      <p:sp>
        <p:nvSpPr>
          <p:cNvPr id="21" name="직사각형 20"/>
          <p:cNvSpPr/>
          <p:nvPr/>
        </p:nvSpPr>
        <p:spPr>
          <a:xfrm>
            <a:off x="234497" y="1932025"/>
            <a:ext cx="1877175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(4) Define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1788755" y="2855984"/>
                <a:ext cx="3551289" cy="130401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1" i="0" smtClean="0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b="1" i="0" smtClean="0"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755" y="2855984"/>
                <a:ext cx="3551289" cy="13040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/>
          <p:cNvSpPr/>
          <p:nvPr/>
        </p:nvSpPr>
        <p:spPr>
          <a:xfrm>
            <a:off x="5496795" y="3221757"/>
            <a:ext cx="1071228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where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1788755" y="1849662"/>
                <a:ext cx="4618624" cy="7371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]≔</m:t>
                    </m:r>
                    <m:r>
                      <m:rPr>
                        <m:sty m:val="p"/>
                      </m:rPr>
                      <a:rPr lang="en-US" altLang="ko-KR" sz="2800" b="0" i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altLang="ko-KR" sz="28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𝓧</m:t>
                            </m:r>
                          </m:e>
                          <m:sub>
                            <m:r>
                              <a:rPr lang="en-US" altLang="ko-KR" sz="2800" b="1">
                                <a:latin typeface="Cambria Math" panose="02040503050406030204" pitchFamily="18" charset="0"/>
                              </a:rPr>
                              <m:t>𝐑</m:t>
                            </m:r>
                            <m:r>
                              <a:rPr lang="en-US" altLang="ko-KR" sz="2800" b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sSubSup>
                          <m:sSubSup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800" b="1" i="0" smtClean="0">
                                    <a:latin typeface="Cambria Math" panose="02040503050406030204" pitchFamily="18" charset="0"/>
                                  </a:rPr>
                                  <m:t>𝐑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+1|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r>
                  <a:rPr lang="ko-KR" altLang="en-US" sz="2800" dirty="0" smtClean="0"/>
                  <a:t> 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755" y="1849662"/>
                <a:ext cx="4618624" cy="737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직사각형 14"/>
          <p:cNvSpPr/>
          <p:nvPr/>
        </p:nvSpPr>
        <p:spPr>
          <a:xfrm>
            <a:off x="6407380" y="1932025"/>
            <a:ext cx="855194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/>
              <a:t>a</a:t>
            </a:r>
            <a:r>
              <a:rPr lang="en-US" altLang="ko-KR" sz="2400" dirty="0" smtClean="0"/>
              <a:t>nd 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7083992" y="1849661"/>
                <a:ext cx="4618624" cy="6694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≔</m:t>
                    </m:r>
                    <m:sSubSup>
                      <m:sSub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r>
                          <a:rPr lang="en-US" altLang="ko-KR" sz="2800" b="1" i="0" smtClean="0">
                            <a:latin typeface="Cambria Math" panose="02040503050406030204" pitchFamily="18" charset="0"/>
                          </a:rPr>
                          <m:t>𝐛</m:t>
                        </m:r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1"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.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3992" y="1849661"/>
                <a:ext cx="4618624" cy="669414"/>
              </a:xfrm>
              <a:prstGeom prst="rect">
                <a:avLst/>
              </a:prstGeom>
              <a:blipFill>
                <a:blip r:embed="rId4"/>
                <a:stretch>
                  <a:fillRect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/>
          <p:cNvSpPr/>
          <p:nvPr/>
        </p:nvSpPr>
        <p:spPr>
          <a:xfrm>
            <a:off x="689504" y="2542312"/>
            <a:ext cx="1099251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Then,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6626155" y="3114776"/>
                <a:ext cx="3748270" cy="6352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 i="0" smtClean="0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800" dirty="0" smtClean="0"/>
                  <a:t> </a:t>
                </a:r>
                <a:r>
                  <a:rPr lang="en-US" altLang="ko-KR" sz="2800" dirty="0" smtClean="0"/>
                  <a:t>=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ko-KR" sz="2800" dirty="0" smtClean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sup>
                    </m:sSub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ko-KR" sz="2800" dirty="0" smtClean="0"/>
                  <a:t>.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155" y="3114776"/>
                <a:ext cx="3748270" cy="635239"/>
              </a:xfrm>
              <a:prstGeom prst="rect">
                <a:avLst/>
              </a:prstGeom>
              <a:blipFill>
                <a:blip r:embed="rId5"/>
                <a:stretch>
                  <a:fillRect r="-2276" b="-211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/>
          <p:cNvSpPr/>
          <p:nvPr/>
        </p:nvSpPr>
        <p:spPr>
          <a:xfrm>
            <a:off x="185071" y="4304799"/>
            <a:ext cx="4349860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(3) </a:t>
            </a:r>
            <a:r>
              <a:rPr lang="en-US" altLang="ko-KR" sz="2400" dirty="0" err="1" smtClean="0"/>
              <a:t>Kalman</a:t>
            </a:r>
            <a:r>
              <a:rPr lang="en-US" altLang="ko-KR" sz="2400" dirty="0" smtClean="0"/>
              <a:t> gain is given by 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1739329" y="5158414"/>
                <a:ext cx="4136310" cy="5704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800" b="1" i="0" smtClean="0">
                        <a:latin typeface="Cambria Math" panose="02040503050406030204" pitchFamily="18" charset="0"/>
                      </a:rPr>
                      <m:t>𝐊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 i="0" smtClean="0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𝒙𝒚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b>
                            <m:r>
                              <a:rPr lang="en-US" altLang="ko-KR" sz="2800" b="1" i="1">
                                <a:latin typeface="Cambria Math" panose="02040503050406030204" pitchFamily="18" charset="0"/>
                              </a:rPr>
                              <m:t>𝒚𝒚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ko-KR" altLang="en-US" sz="2800" dirty="0"/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 dirty="0"/>
                          <m:t>+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28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800" dirty="0" smtClean="0"/>
                  <a:t> 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329" y="5158414"/>
                <a:ext cx="4136310" cy="5704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직사각형 18"/>
          <p:cNvSpPr/>
          <p:nvPr/>
        </p:nvSpPr>
        <p:spPr>
          <a:xfrm>
            <a:off x="185071" y="6032447"/>
            <a:ext cx="6474941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 smtClean="0"/>
              <a:t>Proposed</a:t>
            </a:r>
            <a:r>
              <a:rPr lang="en-US" altLang="ko-KR" dirty="0" smtClean="0"/>
              <a:t> covariance of the </a:t>
            </a:r>
            <a:r>
              <a:rPr lang="en-US" altLang="ko-KR" sz="1600" dirty="0" smtClean="0"/>
              <a:t>solution</a:t>
            </a:r>
            <a:r>
              <a:rPr lang="en-US" altLang="ko-KR" dirty="0" smtClean="0"/>
              <a:t> to </a:t>
            </a:r>
            <a:r>
              <a:rPr lang="en-US" altLang="ko-KR" dirty="0" err="1" smtClean="0"/>
              <a:t>Wabha’s</a:t>
            </a:r>
            <a:r>
              <a:rPr lang="en-US" altLang="ko-KR" dirty="0" smtClean="0"/>
              <a:t> problem :</a:t>
            </a:r>
            <a:endParaRPr lang="ko-KR" altLang="en-US" dirty="0"/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4380470" y="5689959"/>
            <a:ext cx="1" cy="367077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4126489" y="5201815"/>
            <a:ext cx="945959" cy="470214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407379" y="6061739"/>
            <a:ext cx="5448929" cy="41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b="1" dirty="0" smtClean="0">
                <a:solidFill>
                  <a:schemeClr val="accent5"/>
                </a:solidFill>
              </a:rPr>
              <a:t>more accurate and efficient than </a:t>
            </a:r>
            <a:r>
              <a:rPr lang="en-US" altLang="ko-KR" sz="1600" dirty="0" smtClean="0"/>
              <a:t>Schuster’s covariance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5388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6859" y="954680"/>
            <a:ext cx="5834449" cy="703082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/>
              <a:t>Measurement Noise Covariance</a:t>
            </a:r>
            <a:endParaRPr lang="ko-KR" altLang="en-US" sz="2800" b="1" dirty="0"/>
          </a:p>
        </p:txBody>
      </p:sp>
      <p:sp>
        <p:nvSpPr>
          <p:cNvPr id="19" name="직사각형 18"/>
          <p:cNvSpPr/>
          <p:nvPr/>
        </p:nvSpPr>
        <p:spPr>
          <a:xfrm>
            <a:off x="546212" y="2953855"/>
            <a:ext cx="899599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 smtClean="0"/>
              <a:t>Let the measurements of calibrated accelerometers and magnetometers be   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/>
              <p:cNvSpPr/>
              <p:nvPr/>
            </p:nvSpPr>
            <p:spPr>
              <a:xfrm>
                <a:off x="809368" y="1913750"/>
                <a:ext cx="4979773" cy="88697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∑"/>
                            <m:ctrlP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  <m:e>
                            <m:f>
                              <m:fPr>
                                <m:ctrlP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sz="3200" b="1" i="1" smtClean="0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3200" b="1" i="1" smtClean="0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nary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altLang="ko-KR" sz="3200" b="1" i="0" smtClean="0">
                            <a:latin typeface="Cambria Math" panose="02040503050406030204" pitchFamily="18" charset="0"/>
                          </a:rPr>
                          <m:t>𝐈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200" b="1" i="0" smtClean="0">
                                <a:latin typeface="Cambria Math" panose="02040503050406030204" pitchFamily="18" charset="0"/>
                              </a:rPr>
                              <m:t>𝐫</m:t>
                            </m:r>
                          </m:e>
                          <m:sub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3200" b="1" i="0" smtClean="0">
                                <a:latin typeface="Cambria Math" panose="02040503050406030204" pitchFamily="18" charset="0"/>
                              </a:rPr>
                              <m:t>𝐫</m:t>
                            </m:r>
                          </m:e>
                          <m:sub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ko-KR" altLang="en-US" sz="3200" dirty="0" smtClean="0"/>
                  <a:t> </a:t>
                </a:r>
                <a:endParaRPr lang="ko-KR" altLang="en-US" sz="3200" dirty="0"/>
              </a:p>
            </p:txBody>
          </p:sp>
        </mc:Choice>
        <mc:Fallback xmlns="">
          <p:sp>
            <p:nvSpPr>
              <p:cNvPr id="26" name="직사각형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368" y="1913750"/>
                <a:ext cx="4979773" cy="8869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/>
              <p:cNvSpPr/>
              <p:nvPr/>
            </p:nvSpPr>
            <p:spPr>
              <a:xfrm>
                <a:off x="6167865" y="2318787"/>
                <a:ext cx="610174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  <m:sub>
                        <m:r>
                          <a:rPr lang="en-US" altLang="ko-KR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400" dirty="0" smtClean="0"/>
                  <a:t> </a:t>
                </a:r>
                <a:r>
                  <a:rPr lang="en-US" altLang="ko-KR" sz="2400" dirty="0" smtClean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sz="2400" dirty="0"/>
                          <m:t>(0, 1, 0)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sz="2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  <m:sub>
                        <m:r>
                          <a:rPr lang="en-US" altLang="ko-KR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2400" dirty="0"/>
                  <a:t> </a:t>
                </a:r>
                <a:r>
                  <a:rPr lang="en-US" altLang="ko-KR" sz="2400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sz="2400" dirty="0"/>
                          <m:t>(0, </m:t>
                        </m:r>
                        <m:r>
                          <m:rPr>
                            <m:nor/>
                          </m:rPr>
                          <a:rPr lang="en-US" altLang="ko-KR" sz="2400" b="0" i="0" dirty="0" smtClean="0"/>
                          <m:t>cos</m:t>
                        </m:r>
                        <m:r>
                          <a:rPr lang="en-US" altLang="ko-KR" sz="24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4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m:rPr>
                            <m:nor/>
                          </m:rPr>
                          <a:rPr lang="en-US" altLang="ko-KR" sz="2400" dirty="0"/>
                          <m:t>, </m:t>
                        </m:r>
                        <m:r>
                          <m:rPr>
                            <m:nor/>
                          </m:rPr>
                          <a:rPr lang="en-US" altLang="ko-KR" sz="2400" b="0" i="0" dirty="0" smtClean="0"/>
                          <m:t>sin</m:t>
                        </m:r>
                        <m:r>
                          <a:rPr lang="en-US" altLang="ko-KR" sz="24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4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m:rPr>
                            <m:nor/>
                          </m:rPr>
                          <a:rPr lang="en-US" altLang="ko-KR" sz="2400" dirty="0"/>
                          <m:t>)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7" name="직사각형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865" y="2318787"/>
                <a:ext cx="6101745" cy="461665"/>
              </a:xfrm>
              <a:prstGeom prst="rect">
                <a:avLst/>
              </a:prstGeom>
              <a:blipFill>
                <a:blip r:embed="rId3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모서리가 둥근 직사각형 27"/>
          <p:cNvSpPr/>
          <p:nvPr/>
        </p:nvSpPr>
        <p:spPr>
          <a:xfrm flipH="1">
            <a:off x="6141308" y="2347574"/>
            <a:ext cx="2075935" cy="460010"/>
          </a:xfrm>
          <a:prstGeom prst="round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9" name="모서리가 둥근 직사각형 28"/>
          <p:cNvSpPr/>
          <p:nvPr/>
        </p:nvSpPr>
        <p:spPr>
          <a:xfrm flipH="1">
            <a:off x="8525563" y="2329278"/>
            <a:ext cx="3389985" cy="460010"/>
          </a:xfrm>
          <a:prstGeom prst="round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23" name="직선 화살표 연결선 22"/>
          <p:cNvCxnSpPr/>
          <p:nvPr/>
        </p:nvCxnSpPr>
        <p:spPr>
          <a:xfrm flipH="1">
            <a:off x="4726460" y="2605598"/>
            <a:ext cx="1297459" cy="9836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/>
              <p:cNvSpPr/>
              <p:nvPr/>
            </p:nvSpPr>
            <p:spPr>
              <a:xfrm>
                <a:off x="4865810" y="4511557"/>
                <a:ext cx="167276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400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</m:acc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400" dirty="0" smtClean="0"/>
                  <a:t>,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33" name="직사각형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810" y="4511557"/>
                <a:ext cx="1672766" cy="461665"/>
              </a:xfrm>
              <a:prstGeom prst="rect">
                <a:avLst/>
              </a:prstGeom>
              <a:blipFill>
                <a:blip r:embed="rId4"/>
                <a:stretch>
                  <a:fillRect t="-10526" r="-4727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모서리가 둥근 직사각형 33"/>
          <p:cNvSpPr/>
          <p:nvPr/>
        </p:nvSpPr>
        <p:spPr>
          <a:xfrm flipH="1">
            <a:off x="3750707" y="2032745"/>
            <a:ext cx="802758" cy="593066"/>
          </a:xfrm>
          <a:prstGeom prst="round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/>
              <p:cNvSpPr/>
              <p:nvPr/>
            </p:nvSpPr>
            <p:spPr>
              <a:xfrm>
                <a:off x="622315" y="3446298"/>
                <a:ext cx="3391698" cy="5219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sz="2000" dirty="0" smtClean="0"/>
                  <a:t>, respectively.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35" name="직사각형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15" y="3446298"/>
                <a:ext cx="3391698" cy="521938"/>
              </a:xfrm>
              <a:prstGeom prst="rect">
                <a:avLst/>
              </a:prstGeom>
              <a:blipFill>
                <a:blip r:embed="rId5"/>
                <a:stretch>
                  <a:fillRect r="-899" b="-151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/>
              <p:cNvSpPr/>
              <p:nvPr/>
            </p:nvSpPr>
            <p:spPr>
              <a:xfrm>
                <a:off x="801488" y="4466307"/>
                <a:ext cx="2732544" cy="4700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400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𝝓</m:t>
                    </m:r>
                    <m:r>
                      <a:rPr lang="en-US" altLang="ko-KR" sz="2400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unc>
                      <m:func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fName>
                      <m:e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4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400" b="1"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ko-KR" altLang="en-US" sz="2400" dirty="0" smtClean="0"/>
                  <a:t> 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36" name="직사각형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488" y="4466307"/>
                <a:ext cx="2732544" cy="470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모서리가 둥근 직사각형 36"/>
          <p:cNvSpPr/>
          <p:nvPr/>
        </p:nvSpPr>
        <p:spPr>
          <a:xfrm flipH="1">
            <a:off x="725384" y="4457681"/>
            <a:ext cx="2728329" cy="569419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/>
              <p:cNvSpPr/>
              <p:nvPr/>
            </p:nvSpPr>
            <p:spPr>
              <a:xfrm>
                <a:off x="6837590" y="4573112"/>
                <a:ext cx="108016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=1, 2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38" name="직사각형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590" y="4573112"/>
                <a:ext cx="1080167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직사각형 38"/>
          <p:cNvSpPr/>
          <p:nvPr/>
        </p:nvSpPr>
        <p:spPr>
          <a:xfrm>
            <a:off x="3610136" y="4451457"/>
            <a:ext cx="1099251" cy="519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where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직사각형 40"/>
              <p:cNvSpPr/>
              <p:nvPr/>
            </p:nvSpPr>
            <p:spPr>
              <a:xfrm>
                <a:off x="809368" y="5347756"/>
                <a:ext cx="1896762" cy="7341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400" b="1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ko-KR" sz="2400" b="1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ko-KR" sz="2400" b="0" i="0" smtClean="0">
                            <a:latin typeface="Cambria Math" panose="02040503050406030204" pitchFamily="18" charset="0"/>
                          </a:rPr>
                          <m:t>tr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sSubSup>
                          <m:sSubSup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b="1" i="0">
                                <a:latin typeface="Cambria Math" panose="02040503050406030204" pitchFamily="18" charset="0"/>
                              </a:rPr>
                              <m:t>𝐌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ko-KR" altLang="en-US" sz="2400" dirty="0" smtClean="0"/>
                  <a:t> 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41" name="직사각형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368" y="5347756"/>
                <a:ext cx="1896762" cy="7341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직사각형 41"/>
          <p:cNvSpPr/>
          <p:nvPr/>
        </p:nvSpPr>
        <p:spPr>
          <a:xfrm>
            <a:off x="2904087" y="5351339"/>
            <a:ext cx="1099251" cy="519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where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/>
              <p:cNvSpPr/>
              <p:nvPr/>
            </p:nvSpPr>
            <p:spPr>
              <a:xfrm>
                <a:off x="4152086" y="5263534"/>
                <a:ext cx="3726726" cy="902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𝐌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1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1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b="1">
                                          <a:latin typeface="Cambria Math" panose="02040503050406030204" pitchFamily="18" charset="0"/>
                                        </a:rPr>
                                        <m:t>𝐯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4" name="직사각형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086" y="5263534"/>
                <a:ext cx="3726726" cy="90255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모서리가 둥근 직사각형 44"/>
          <p:cNvSpPr/>
          <p:nvPr/>
        </p:nvSpPr>
        <p:spPr>
          <a:xfrm flipH="1">
            <a:off x="725383" y="5347756"/>
            <a:ext cx="2029954" cy="818333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93043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815404" y="3113007"/>
            <a:ext cx="6913747" cy="127807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06859" y="954680"/>
            <a:ext cx="3949377" cy="7030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Measurement Update</a:t>
            </a:r>
            <a:endParaRPr lang="ko-KR" altLang="en-US" sz="2800" dirty="0"/>
          </a:p>
        </p:txBody>
      </p:sp>
      <p:sp>
        <p:nvSpPr>
          <p:cNvPr id="21" name="직사각형 20"/>
          <p:cNvSpPr/>
          <p:nvPr/>
        </p:nvSpPr>
        <p:spPr>
          <a:xfrm>
            <a:off x="234497" y="1932025"/>
            <a:ext cx="187717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 smtClean="0"/>
              <a:t>(2) Define</a:t>
            </a:r>
            <a:endParaRPr lang="ko-KR" altLang="en-US" sz="2000" dirty="0"/>
          </a:p>
        </p:txBody>
      </p:sp>
      <p:sp>
        <p:nvSpPr>
          <p:cNvPr id="20" name="직사각형 19"/>
          <p:cNvSpPr/>
          <p:nvPr/>
        </p:nvSpPr>
        <p:spPr>
          <a:xfrm>
            <a:off x="1379605" y="2524027"/>
            <a:ext cx="599498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 smtClean="0"/>
              <a:t>the state and covariance are updated by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1584868" y="1951279"/>
                <a:ext cx="2752353" cy="4397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ko-KR" altLang="en-US" sz="2000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]≔</m:t>
                    </m:r>
                    <m:r>
                      <m:rPr>
                        <m:sty m:val="p"/>
                      </m:rPr>
                      <a:rPr lang="en-US" altLang="ko-KR" sz="2000" b="0" i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altLang="ko-KR" sz="20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0" smtClean="0">
                                <a:latin typeface="Cambria Math" panose="02040503050406030204" pitchFamily="18" charset="0"/>
                              </a:rPr>
                              <m:t>𝐘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000" b="1" i="0" smtClean="0">
                                    <a:latin typeface="Cambria Math" panose="02040503050406030204" pitchFamily="18" charset="0"/>
                                  </a:rPr>
                                  <m:t>𝐘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r>
                  <a:rPr lang="ko-KR" altLang="en-US" sz="2000" dirty="0" smtClean="0"/>
                  <a:t> 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868" y="1951279"/>
                <a:ext cx="2752353" cy="439736"/>
              </a:xfrm>
              <a:prstGeom prst="rect">
                <a:avLst/>
              </a:prstGeom>
              <a:blipFill>
                <a:blip r:embed="rId2"/>
                <a:stretch>
                  <a:fillRect l="-1109" t="-5556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/>
          <p:cNvSpPr/>
          <p:nvPr/>
        </p:nvSpPr>
        <p:spPr>
          <a:xfrm>
            <a:off x="630445" y="2510663"/>
            <a:ext cx="81572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 smtClean="0"/>
              <a:t>Then,</a:t>
            </a:r>
            <a:endParaRPr lang="ko-KR" altLang="en-US" sz="2000" dirty="0"/>
          </a:p>
        </p:txBody>
      </p:sp>
      <p:sp>
        <p:nvSpPr>
          <p:cNvPr id="26" name="직사각형 25"/>
          <p:cNvSpPr/>
          <p:nvPr/>
        </p:nvSpPr>
        <p:spPr>
          <a:xfrm>
            <a:off x="3993899" y="1920203"/>
            <a:ext cx="7664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/>
              <a:t>a</a:t>
            </a:r>
            <a:r>
              <a:rPr lang="en-US" altLang="ko-KR" sz="2000" dirty="0" smtClean="0"/>
              <a:t>nd 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4626625" y="1903684"/>
                <a:ext cx="3464795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000" b="1" i="1" smtClean="0">
                        <a:latin typeface="Cambria Math" panose="02040503050406030204" pitchFamily="18" charset="0"/>
                      </a:rPr>
                      <m:t>𝝓</m:t>
                    </m:r>
                    <m:r>
                      <a:rPr lang="en-US" altLang="ko-KR" sz="2000" b="1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0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ko-KR" altLang="en-US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p>
                        <m:r>
                          <a:rPr lang="en-US" altLang="ko-KR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ko-KR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sz="2000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p>
                        <m:r>
                          <a:rPr lang="en-US" altLang="ko-KR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0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altLang="ko-KR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sz="2000" b="1" i="0" smtClean="0">
                        <a:latin typeface="Cambria Math" panose="02040503050406030204" pitchFamily="18" charset="0"/>
                      </a:rPr>
                      <m:t>)≔ </m:t>
                    </m:r>
                    <m:r>
                      <a:rPr lang="en-US" altLang="ko-KR" sz="2000" b="1" i="0" smtClean="0">
                        <a:latin typeface="Cambria Math" panose="02040503050406030204" pitchFamily="18" charset="0"/>
                      </a:rPr>
                      <m:t>𝐊</m:t>
                    </m:r>
                    <m:r>
                      <a:rPr lang="ko-KR" altLang="en-US" sz="2000" b="1" i="1"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ko-KR" sz="2000" dirty="0" smtClean="0"/>
                  <a:t>.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625" y="1903684"/>
                <a:ext cx="3464795" cy="412934"/>
              </a:xfrm>
              <a:prstGeom prst="rect">
                <a:avLst/>
              </a:prstGeom>
              <a:blipFill>
                <a:blip r:embed="rId3"/>
                <a:stretch>
                  <a:fillRect l="-880" t="-4412" r="-880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직사각형 28"/>
              <p:cNvSpPr/>
              <p:nvPr/>
            </p:nvSpPr>
            <p:spPr>
              <a:xfrm>
                <a:off x="844834" y="3197844"/>
                <a:ext cx="6578596" cy="5234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400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sz="24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⁡([</m:t>
                          </m:r>
                          <m:sSup>
                            <m:sSupPr>
                              <m:ctrlPr>
                                <a:rPr lang="en-US" altLang="ko-KR" sz="240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400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4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])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ko-KR" sz="2400" dirty="0">
                          <a:solidFill>
                            <a:schemeClr val="tx1"/>
                          </a:solidFill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24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ko-KR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ko-KR" sz="2400" dirty="0">
                          <a:solidFill>
                            <a:schemeClr val="tx1"/>
                          </a:solidFill>
                        </a:rPr>
                        <m:t>),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직사각형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34" y="3197844"/>
                <a:ext cx="6578596" cy="5234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직사각형 29"/>
              <p:cNvSpPr/>
              <p:nvPr/>
            </p:nvSpPr>
            <p:spPr>
              <a:xfrm>
                <a:off x="975232" y="3807037"/>
                <a:ext cx="6545061" cy="528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240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2400" b="1" i="1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sup>
                    </m:sSup>
                    <m:r>
                      <a:rPr lang="en-US" altLang="ko-K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b="1">
                        <a:latin typeface="Cambria Math" panose="02040503050406030204" pitchFamily="18" charset="0"/>
                      </a:rPr>
                      <m:t>𝐊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1">
                            <a:latin typeface="Cambria Math" panose="02040503050406030204" pitchFamily="18" charset="0"/>
                          </a:rPr>
                          <m:t>𝐊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2400" b="0" i="0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2400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2400" b="1" i="1">
                                <a:latin typeface="Cambria Math" panose="02040503050406030204" pitchFamily="18" charset="0"/>
                              </a:rPr>
                              <m:t>𝝓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sup>
                        </m:s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0" name="직사각형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232" y="3807037"/>
                <a:ext cx="6545061" cy="528350"/>
              </a:xfrm>
              <a:prstGeom prst="rect">
                <a:avLst/>
              </a:prstGeom>
              <a:blipFill>
                <a:blip r:embed="rId5"/>
                <a:stretch>
                  <a:fillRect t="-4651" b="-186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직사각형 30"/>
          <p:cNvSpPr/>
          <p:nvPr/>
        </p:nvSpPr>
        <p:spPr>
          <a:xfrm>
            <a:off x="900177" y="4610786"/>
            <a:ext cx="1099251" cy="519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where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1999428" y="4475920"/>
                <a:ext cx="3641445" cy="7845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smtClean="0">
                          <a:latin typeface="Cambria Math" panose="02040503050406030204" pitchFamily="18" charset="0"/>
                        </a:rPr>
                        <m:t>M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400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1" i="0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𝐉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ko-KR" sz="2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en-US" sz="2400" b="1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𝝓</m:t>
                                    </m:r>
                                  </m:e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ko-KR" sz="2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ko-KR" sz="2400" b="1" i="0" smtClean="0">
                                    <a:latin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428" y="4475920"/>
                <a:ext cx="3641445" cy="7845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화살표 연결선 31"/>
          <p:cNvCxnSpPr/>
          <p:nvPr/>
        </p:nvCxnSpPr>
        <p:spPr>
          <a:xfrm flipV="1">
            <a:off x="4019685" y="4955623"/>
            <a:ext cx="27077" cy="470719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/>
              <p:cNvSpPr/>
              <p:nvPr/>
            </p:nvSpPr>
            <p:spPr>
              <a:xfrm>
                <a:off x="851152" y="5433880"/>
                <a:ext cx="3525947" cy="4249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b="1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Left Jacobian of </a:t>
                </a:r>
                <a14:m>
                  <m:oMath xmlns:m="http://schemas.openxmlformats.org/officeDocument/2006/math">
                    <m:r>
                      <a:rPr lang="en-US" altLang="ko-KR" b="1" i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𝐒𝐎</m:t>
                    </m:r>
                    <m:d>
                      <m:dPr>
                        <m:ctrlPr>
                          <a:rPr lang="en-US" altLang="ko-KR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e>
                    </m:d>
                    <m:r>
                      <a:rPr lang="en-US" altLang="ko-KR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at</m:t>
                    </m:r>
                    <m:r>
                      <a:rPr lang="en-US" altLang="ko-KR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p>
                        <m:r>
                          <a:rPr lang="en-US" altLang="ko-KR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33" name="직사각형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52" y="5433880"/>
                <a:ext cx="3525947" cy="424925"/>
              </a:xfrm>
              <a:prstGeom prst="rect">
                <a:avLst/>
              </a:prstGeom>
              <a:blipFill>
                <a:blip r:embed="rId7"/>
                <a:stretch>
                  <a:fillRect l="-15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4386891" y="5501463"/>
                <a:ext cx="5405840" cy="71468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𝐉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func>
                                <m:funcPr>
                                  <m:ctrlP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1"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1"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1"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</m:d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1"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1"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</m:d>
                        </m:e>
                        <m:sup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891" y="5501463"/>
                <a:ext cx="5405840" cy="7146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9907172" y="5765112"/>
                <a:ext cx="9428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172" y="5765112"/>
                <a:ext cx="942822" cy="369332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70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9027" y="896749"/>
            <a:ext cx="5624384" cy="851731"/>
          </a:xfrm>
        </p:spPr>
        <p:txBody>
          <a:bodyPr/>
          <a:lstStyle/>
          <a:p>
            <a:r>
              <a:rPr lang="en-US" altLang="ko-KR" dirty="0" smtClean="0"/>
              <a:t>Simulation Results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91" y="1844479"/>
            <a:ext cx="5208778" cy="27121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101" y="1903095"/>
            <a:ext cx="5050674" cy="259492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333632" y="1748480"/>
            <a:ext cx="1390136" cy="3138617"/>
          </a:xfrm>
          <a:prstGeom prst="roundRect">
            <a:avLst/>
          </a:prstGeom>
          <a:noFill/>
          <a:ln w="571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556290" y="1689863"/>
            <a:ext cx="1390136" cy="3138617"/>
          </a:xfrm>
          <a:prstGeom prst="roundRect">
            <a:avLst/>
          </a:prstGeom>
          <a:noFill/>
          <a:ln w="571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754993" y="5381368"/>
            <a:ext cx="4446373" cy="505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b="1" dirty="0"/>
              <a:t>a</a:t>
            </a:r>
            <a:r>
              <a:rPr lang="en-US" altLang="ko-KR" sz="2400" b="1" dirty="0" smtClean="0"/>
              <a:t>ttitude</a:t>
            </a:r>
            <a:r>
              <a:rPr lang="en-US" altLang="ko-KR" sz="2400" dirty="0" smtClean="0"/>
              <a:t> estimation error</a:t>
            </a:r>
            <a:endParaRPr lang="ko-KR" altLang="en-US" sz="2400" dirty="0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6728255" y="5381368"/>
            <a:ext cx="4660370" cy="524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b="1" dirty="0" smtClean="0"/>
              <a:t>Gyro bias </a:t>
            </a:r>
            <a:r>
              <a:rPr lang="en-US" altLang="ko-KR" sz="2400" dirty="0" smtClean="0"/>
              <a:t>estimation error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0749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73" y="1895017"/>
            <a:ext cx="6745105" cy="4351718"/>
          </a:xfrm>
          <a:prstGeom prst="rect">
            <a:avLst/>
          </a:prstGeom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659027" y="896749"/>
            <a:ext cx="4481384" cy="851731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Simulation Results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307808" y="1085831"/>
            <a:ext cx="19974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500 trials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13949" y="1670606"/>
            <a:ext cx="1822623" cy="4408918"/>
          </a:xfrm>
          <a:prstGeom prst="roundRect">
            <a:avLst/>
          </a:prstGeom>
          <a:noFill/>
          <a:ln w="571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7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51" y="2175880"/>
            <a:ext cx="5204925" cy="266355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733" y="2174039"/>
            <a:ext cx="5125462" cy="2587595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659026" y="896749"/>
            <a:ext cx="8423189" cy="851731"/>
          </a:xfrm>
        </p:spPr>
        <p:txBody>
          <a:bodyPr/>
          <a:lstStyle/>
          <a:p>
            <a:r>
              <a:rPr lang="en-US" altLang="ko-KR" dirty="0" smtClean="0"/>
              <a:t>Results of Real Experiments</a:t>
            </a:r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46093" y="5341653"/>
            <a:ext cx="4446373" cy="505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b="1" dirty="0"/>
              <a:t>a</a:t>
            </a:r>
            <a:r>
              <a:rPr lang="en-US" altLang="ko-KR" sz="2400" b="1" dirty="0" smtClean="0"/>
              <a:t>ttitude</a:t>
            </a:r>
            <a:r>
              <a:rPr lang="en-US" altLang="ko-KR" sz="2400" dirty="0" smtClean="0"/>
              <a:t> estimation error</a:t>
            </a:r>
            <a:endParaRPr lang="ko-KR" altLang="en-US" sz="2400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955917" y="5341653"/>
            <a:ext cx="4660370" cy="524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b="1" dirty="0" smtClean="0"/>
              <a:t>Gyro bias </a:t>
            </a:r>
            <a:r>
              <a:rPr lang="en-US" altLang="ko-KR" sz="2400" dirty="0" smtClean="0"/>
              <a:t>estimation error</a:t>
            </a:r>
            <a:endParaRPr lang="ko-KR" altLang="en-US" sz="240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321275" y="2038427"/>
            <a:ext cx="1396316" cy="2938464"/>
          </a:xfrm>
          <a:prstGeom prst="roundRect">
            <a:avLst/>
          </a:prstGeom>
          <a:noFill/>
          <a:ln w="571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460521" y="2061081"/>
            <a:ext cx="1423089" cy="2915810"/>
          </a:xfrm>
          <a:prstGeom prst="roundRect">
            <a:avLst/>
          </a:prstGeom>
          <a:noFill/>
          <a:ln w="571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501133" y="1161327"/>
            <a:ext cx="17602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10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trials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97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u_DH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5631" y="1105930"/>
            <a:ext cx="8888627" cy="4988056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210696" y="290383"/>
            <a:ext cx="8466438" cy="611660"/>
          </a:xfrm>
        </p:spPr>
        <p:txBody>
          <a:bodyPr>
            <a:normAutofit/>
          </a:bodyPr>
          <a:lstStyle/>
          <a:p>
            <a:r>
              <a:rPr lang="en-US" altLang="ko-KR" sz="2800" b="1" dirty="0" smtClean="0"/>
              <a:t>Demo (1)</a:t>
            </a:r>
            <a:r>
              <a:rPr lang="en-US" altLang="ko-KR" sz="2800" dirty="0" smtClean="0"/>
              <a:t>: Implementation of proposed algorithm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7832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3210696" y="290383"/>
            <a:ext cx="5556423" cy="611660"/>
          </a:xfrm>
        </p:spPr>
        <p:txBody>
          <a:bodyPr>
            <a:normAutofit/>
          </a:bodyPr>
          <a:lstStyle/>
          <a:p>
            <a:r>
              <a:rPr lang="en-US" altLang="ko-KR" sz="2800" b="1" dirty="0" smtClean="0"/>
              <a:t>Demo (2)</a:t>
            </a:r>
            <a:r>
              <a:rPr lang="en-US" altLang="ko-KR" sz="2800" dirty="0" smtClean="0"/>
              <a:t>: IMU on a UAV</a:t>
            </a:r>
            <a:endParaRPr lang="ko-KR" altLang="en-US" sz="2800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7076863" y="4971127"/>
            <a:ext cx="3062219" cy="416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Left</a:t>
            </a:r>
            <a:r>
              <a:rPr lang="en-US" altLang="ko-KR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teapot: </a:t>
            </a:r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IR markers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7076863" y="5387493"/>
            <a:ext cx="5237008" cy="429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 dirty="0" smtClean="0">
                <a:solidFill>
                  <a:srgbClr val="7030A0"/>
                </a:solidFill>
              </a:rPr>
              <a:t>Right</a:t>
            </a:r>
            <a:r>
              <a:rPr lang="en-US" altLang="ko-KR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teapot: </a:t>
            </a:r>
            <a:r>
              <a:rPr lang="en-US" altLang="ko-KR" sz="1800" b="1" dirty="0" smtClean="0">
                <a:solidFill>
                  <a:srgbClr val="7030A0"/>
                </a:solidFill>
              </a:rPr>
              <a:t>IMU </a:t>
            </a:r>
            <a:r>
              <a:rPr lang="en-US" altLang="ko-KR" sz="1800" b="1" dirty="0" smtClean="0">
                <a:solidFill>
                  <a:schemeClr val="bg2">
                    <a:lumMod val="25000"/>
                  </a:schemeClr>
                </a:solidFill>
              </a:rPr>
              <a:t>(using proposed method)</a:t>
            </a:r>
            <a:endParaRPr lang="ko-KR" altLang="en-US" sz="18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86" y="5027027"/>
            <a:ext cx="890016" cy="1304544"/>
          </a:xfrm>
          <a:prstGeom prst="rect">
            <a:avLst/>
          </a:prstGeom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1365734" y="5403619"/>
            <a:ext cx="3933370" cy="446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infrared camera (</a:t>
            </a:r>
            <a:r>
              <a:rPr lang="en-US" altLang="ko-KR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Optitrack</a:t>
            </a:r>
            <a:r>
              <a:rPr lang="en-US" altLang="ko-KR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Inc.)</a:t>
            </a:r>
            <a:endParaRPr lang="ko-KR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imuUA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3286" y="1077868"/>
            <a:ext cx="6385879" cy="3592057"/>
          </a:xfrm>
          <a:prstGeom prst="rect">
            <a:avLst/>
          </a:prstGeom>
        </p:spPr>
      </p:pic>
      <p:pic>
        <p:nvPicPr>
          <p:cNvPr id="10" name="teapo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93735" y="1482314"/>
            <a:ext cx="4655127" cy="261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38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05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ocap-KI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9301" y="1181614"/>
            <a:ext cx="9076040" cy="5105272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210696" y="290383"/>
            <a:ext cx="8466438" cy="611660"/>
          </a:xfrm>
        </p:spPr>
        <p:txBody>
          <a:bodyPr>
            <a:normAutofit/>
          </a:bodyPr>
          <a:lstStyle/>
          <a:p>
            <a:r>
              <a:rPr lang="en-US" altLang="ko-KR" sz="2800" b="1" dirty="0" smtClean="0"/>
              <a:t>Demo</a:t>
            </a:r>
            <a:r>
              <a:rPr lang="en-US" altLang="ko-KR" sz="2800" dirty="0" smtClean="0"/>
              <a:t>: Motion Capture using our algorithm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6621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721707" y="2169494"/>
            <a:ext cx="8423189" cy="1673456"/>
          </a:xfrm>
        </p:spPr>
        <p:txBody>
          <a:bodyPr>
            <a:noAutofit/>
          </a:bodyPr>
          <a:lstStyle/>
          <a:p>
            <a:pPr algn="ctr"/>
            <a:r>
              <a:rPr lang="en-US" altLang="ko-KR" sz="7200" dirty="0" smtClean="0"/>
              <a:t>Thank you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024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62466" y="914842"/>
            <a:ext cx="2448696" cy="654466"/>
          </a:xfrm>
        </p:spPr>
        <p:txBody>
          <a:bodyPr>
            <a:noAutofit/>
          </a:bodyPr>
          <a:lstStyle/>
          <a:p>
            <a:r>
              <a:rPr lang="en-US" altLang="ko-KR" sz="2800" b="1" dirty="0" smtClean="0"/>
              <a:t>Applications:</a:t>
            </a:r>
            <a:endParaRPr lang="ko-KR" altLang="en-US" sz="24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16" y="2304884"/>
            <a:ext cx="3980485" cy="2310714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1025786" y="4930346"/>
            <a:ext cx="3045766" cy="512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/>
              <a:t>Autonomous Vehicles</a:t>
            </a:r>
            <a:endParaRPr lang="ko-KR" altLang="en-US" sz="20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411" y="2196517"/>
            <a:ext cx="6586942" cy="2419081"/>
          </a:xfrm>
          <a:prstGeom prst="rect">
            <a:avLst/>
          </a:prstGeom>
        </p:spPr>
      </p:pic>
      <p:sp>
        <p:nvSpPr>
          <p:cNvPr id="11" name="제목 1"/>
          <p:cNvSpPr txBox="1">
            <a:spLocks/>
          </p:cNvSpPr>
          <p:nvPr/>
        </p:nvSpPr>
        <p:spPr>
          <a:xfrm>
            <a:off x="6777856" y="5010665"/>
            <a:ext cx="3045766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dirty="0" smtClean="0"/>
              <a:t>Motion Capture</a:t>
            </a:r>
            <a:endParaRPr lang="ko-KR" altLang="en-US" sz="2000" dirty="0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2744317" y="927641"/>
            <a:ext cx="9291163" cy="6544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 smtClean="0"/>
              <a:t>Estimation of </a:t>
            </a:r>
            <a:r>
              <a:rPr lang="en-US" altLang="ko-KR" sz="2200" dirty="0"/>
              <a:t>Attitude</a:t>
            </a:r>
            <a:r>
              <a:rPr lang="en-US" altLang="ko-KR" sz="2200" dirty="0" smtClean="0"/>
              <a:t> using an IMU (Inertial Measurement Unit)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78531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572530" y="4301498"/>
            <a:ext cx="7032120" cy="168164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572530" y="2042272"/>
            <a:ext cx="7032120" cy="168164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2530" y="977070"/>
            <a:ext cx="10515600" cy="851731"/>
          </a:xfrm>
        </p:spPr>
        <p:txBody>
          <a:bodyPr>
            <a:normAutofit/>
          </a:bodyPr>
          <a:lstStyle/>
          <a:p>
            <a:r>
              <a:rPr lang="en-US" altLang="ko-KR" sz="3200" dirty="0" smtClean="0"/>
              <a:t>Estimation of Attitude and Gyro Bias</a:t>
            </a:r>
            <a:endParaRPr lang="ko-KR" altLang="en-US" sz="3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745525" y="2208374"/>
            <a:ext cx="6793341" cy="488777"/>
          </a:xfrm>
        </p:spPr>
        <p:txBody>
          <a:bodyPr>
            <a:normAutofit/>
          </a:bodyPr>
          <a:lstStyle/>
          <a:p>
            <a:r>
              <a:rPr lang="en-US" altLang="ko-KR" sz="2400" b="1" dirty="0" smtClean="0">
                <a:solidFill>
                  <a:schemeClr val="accent5">
                    <a:lumMod val="75000"/>
                  </a:schemeClr>
                </a:solidFill>
              </a:rPr>
              <a:t>Deterministic</a:t>
            </a:r>
            <a:r>
              <a:rPr lang="en-US" altLang="ko-KR" sz="2400" dirty="0" smtClean="0"/>
              <a:t> Methods: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Faster, Sub-optimal</a:t>
            </a:r>
            <a:endParaRPr lang="ko-KR" alt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내용 개체 틀 4"/>
          <p:cNvSpPr txBox="1">
            <a:spLocks/>
          </p:cNvSpPr>
          <p:nvPr/>
        </p:nvSpPr>
        <p:spPr>
          <a:xfrm>
            <a:off x="745526" y="4429816"/>
            <a:ext cx="6359166" cy="4382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 smtClean="0">
                <a:solidFill>
                  <a:schemeClr val="accent5">
                    <a:lumMod val="75000"/>
                  </a:schemeClr>
                </a:solidFill>
              </a:rPr>
              <a:t>Stochastic</a:t>
            </a:r>
            <a:r>
              <a:rPr lang="en-US" altLang="ko-KR" sz="2400" dirty="0" smtClean="0"/>
              <a:t> Methods:    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Slower, Optimal</a:t>
            </a:r>
            <a:endParaRPr lang="ko-KR" alt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984420" y="2852272"/>
            <a:ext cx="6403143" cy="805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/>
              <a:t>e.g</a:t>
            </a:r>
            <a:r>
              <a:rPr lang="en-US" altLang="ko-KR" sz="1800" dirty="0"/>
              <a:t>., N</a:t>
            </a:r>
            <a:r>
              <a:rPr lang="en-US" altLang="ko-KR" sz="1800" dirty="0" smtClean="0"/>
              <a:t>onlinear filters</a:t>
            </a:r>
          </a:p>
          <a:p>
            <a:pPr>
              <a:buFontTx/>
              <a:buChar char="-"/>
            </a:pPr>
            <a:r>
              <a:rPr lang="en-US" altLang="ko-KR" sz="1800" dirty="0" smtClean="0"/>
              <a:t>Does </a:t>
            </a:r>
            <a:r>
              <a:rPr lang="en-US" altLang="ko-KR" sz="1800" b="1" dirty="0" smtClean="0"/>
              <a:t>not</a:t>
            </a:r>
            <a:r>
              <a:rPr lang="en-US" altLang="ko-KR" sz="1800" dirty="0" smtClean="0"/>
              <a:t> consider the characteristics of sensor noises.</a:t>
            </a:r>
          </a:p>
        </p:txBody>
      </p:sp>
      <p:sp>
        <p:nvSpPr>
          <p:cNvPr id="12" name="내용 개체 틀 4"/>
          <p:cNvSpPr txBox="1">
            <a:spLocks/>
          </p:cNvSpPr>
          <p:nvPr/>
        </p:nvSpPr>
        <p:spPr>
          <a:xfrm>
            <a:off x="984421" y="5184292"/>
            <a:ext cx="4219107" cy="821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/>
              <a:t>e.g</a:t>
            </a:r>
            <a:r>
              <a:rPr lang="en-US" altLang="ko-KR" sz="1800" dirty="0"/>
              <a:t>., EKF, UKF, Particle </a:t>
            </a:r>
            <a:r>
              <a:rPr lang="en-US" altLang="ko-KR" sz="1800" dirty="0" smtClean="0"/>
              <a:t>filters</a:t>
            </a:r>
          </a:p>
          <a:p>
            <a:pPr>
              <a:buFontTx/>
              <a:buChar char="-"/>
            </a:pPr>
            <a:r>
              <a:rPr lang="en-US" altLang="ko-KR" sz="1800" dirty="0" smtClean="0"/>
              <a:t>Consider the noise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293737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모서리가 둥근 직사각형 23"/>
          <p:cNvSpPr/>
          <p:nvPr/>
        </p:nvSpPr>
        <p:spPr>
          <a:xfrm>
            <a:off x="401593" y="3547079"/>
            <a:ext cx="7595012" cy="160360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41110" y="1749859"/>
            <a:ext cx="5834700" cy="155388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11250" y="1906225"/>
            <a:ext cx="4831749" cy="491132"/>
          </a:xfrm>
        </p:spPr>
        <p:txBody>
          <a:bodyPr>
            <a:norm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EKF</a:t>
            </a: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(Extended </a:t>
            </a:r>
            <a:r>
              <a:rPr lang="en-US" altLang="ko-KR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Kalman</a:t>
            </a: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Filter)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945550" y="2464459"/>
            <a:ext cx="6602627" cy="839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dirty="0" smtClean="0"/>
              <a:t>Require Jacobian Matrices </a:t>
            </a:r>
            <a:endParaRPr lang="en-US" altLang="ko-KR" sz="1800" dirty="0"/>
          </a:p>
          <a:p>
            <a:pPr>
              <a:buFontTx/>
              <a:buChar char="-"/>
            </a:pPr>
            <a:r>
              <a:rPr lang="en-US" altLang="ko-KR" sz="1800" dirty="0" smtClean="0"/>
              <a:t>Perform a linearization at an estimated state</a:t>
            </a:r>
            <a:endParaRPr lang="ko-KR" altLang="en-US" sz="1800" dirty="0"/>
          </a:p>
        </p:txBody>
      </p:sp>
      <p:sp>
        <p:nvSpPr>
          <p:cNvPr id="9" name="내용 개체 틀 4"/>
          <p:cNvSpPr txBox="1">
            <a:spLocks/>
          </p:cNvSpPr>
          <p:nvPr/>
        </p:nvSpPr>
        <p:spPr>
          <a:xfrm>
            <a:off x="441110" y="3740281"/>
            <a:ext cx="5275535" cy="460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</a:t>
            </a:r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KF</a:t>
            </a: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(Unscented </a:t>
            </a:r>
            <a:r>
              <a:rPr lang="en-US" altLang="ko-KR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Kalman</a:t>
            </a: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Filter)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945550" y="4317517"/>
            <a:ext cx="7263714" cy="896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dirty="0" smtClean="0"/>
              <a:t>Do not require Jacobian Matrices</a:t>
            </a:r>
          </a:p>
          <a:p>
            <a:pPr>
              <a:buFontTx/>
              <a:buChar char="-"/>
            </a:pPr>
            <a:r>
              <a:rPr lang="en-US" altLang="ko-KR" sz="1800" dirty="0" smtClean="0"/>
              <a:t>Perform a </a:t>
            </a:r>
            <a:r>
              <a:rPr lang="en-US" altLang="ko-KR" sz="1800" b="1" dirty="0" smtClean="0">
                <a:solidFill>
                  <a:schemeClr val="accent2">
                    <a:lumMod val="75000"/>
                  </a:schemeClr>
                </a:solidFill>
              </a:rPr>
              <a:t>LINEAR</a:t>
            </a:r>
            <a:r>
              <a:rPr lang="en-US" altLang="ko-KR" sz="1800" dirty="0" smtClean="0"/>
              <a:t> weighted regression using “</a:t>
            </a:r>
            <a:r>
              <a:rPr lang="en-US" altLang="ko-KR" sz="1800" b="1" dirty="0" smtClean="0"/>
              <a:t>sigma points</a:t>
            </a:r>
            <a:r>
              <a:rPr lang="en-US" altLang="ko-KR" sz="1800" dirty="0" smtClean="0"/>
              <a:t>”.</a:t>
            </a:r>
            <a:endParaRPr lang="ko-KR" altLang="en-US" sz="1800" dirty="0"/>
          </a:p>
        </p:txBody>
      </p:sp>
      <p:sp>
        <p:nvSpPr>
          <p:cNvPr id="4" name="타원 3"/>
          <p:cNvSpPr/>
          <p:nvPr/>
        </p:nvSpPr>
        <p:spPr>
          <a:xfrm rot="1888432">
            <a:off x="8865729" y="3610934"/>
            <a:ext cx="789434" cy="143956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418783" y="3350106"/>
            <a:ext cx="154459" cy="16063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842134" y="5072296"/>
            <a:ext cx="154459" cy="16063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9183216" y="4250396"/>
            <a:ext cx="154459" cy="16063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512681" y="4318357"/>
            <a:ext cx="154459" cy="16063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9853751" y="4145538"/>
            <a:ext cx="154459" cy="16063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내용 개체 틀 4"/>
          <p:cNvSpPr txBox="1">
            <a:spLocks/>
          </p:cNvSpPr>
          <p:nvPr/>
        </p:nvSpPr>
        <p:spPr>
          <a:xfrm>
            <a:off x="9064130" y="2564619"/>
            <a:ext cx="1450101" cy="3218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Sigma points</a:t>
            </a:r>
            <a:endParaRPr lang="ko-KR" altLang="en-US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내용 개체 틀 4"/>
          <p:cNvSpPr txBox="1">
            <a:spLocks/>
          </p:cNvSpPr>
          <p:nvPr/>
        </p:nvSpPr>
        <p:spPr>
          <a:xfrm>
            <a:off x="9681211" y="5020977"/>
            <a:ext cx="1273107" cy="321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 smtClean="0"/>
              <a:t>Covariance</a:t>
            </a:r>
            <a:endParaRPr lang="ko-KR" altLang="en-US" sz="1600" b="1" dirty="0"/>
          </a:p>
        </p:txBody>
      </p:sp>
      <p:cxnSp>
        <p:nvCxnSpPr>
          <p:cNvPr id="21" name="직선 화살표 연결선 20"/>
          <p:cNvCxnSpPr/>
          <p:nvPr/>
        </p:nvCxnSpPr>
        <p:spPr>
          <a:xfrm flipH="1">
            <a:off x="9573242" y="2972447"/>
            <a:ext cx="215939" cy="30272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9972897" y="3047236"/>
            <a:ext cx="80200" cy="93226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 flipV="1">
            <a:off x="9664954" y="4581547"/>
            <a:ext cx="481823" cy="359423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/>
          <p:cNvSpPr txBox="1">
            <a:spLocks/>
          </p:cNvSpPr>
          <p:nvPr/>
        </p:nvSpPr>
        <p:spPr>
          <a:xfrm>
            <a:off x="2276867" y="5652279"/>
            <a:ext cx="7335845" cy="8208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ko-KR" sz="1800" b="1" dirty="0" smtClean="0">
                <a:solidFill>
                  <a:schemeClr val="accent1">
                    <a:lumMod val="75000"/>
                  </a:schemeClr>
                </a:solidFill>
              </a:rPr>
              <a:t>Attitude (or unit vector) </a:t>
            </a:r>
            <a:r>
              <a:rPr lang="en-US" altLang="ko-KR" sz="1800" dirty="0" smtClean="0"/>
              <a:t>does </a:t>
            </a:r>
            <a:r>
              <a:rPr lang="en-US" altLang="ko-KR" sz="1800" b="1" dirty="0" smtClean="0"/>
              <a:t>NOT</a:t>
            </a:r>
            <a:r>
              <a:rPr lang="en-US" altLang="ko-KR" sz="1800" dirty="0" smtClean="0"/>
              <a:t> construct a </a:t>
            </a:r>
            <a:r>
              <a:rPr lang="en-US" altLang="ko-KR" sz="1800" b="1" dirty="0" smtClean="0"/>
              <a:t>linear vector space</a:t>
            </a:r>
            <a:r>
              <a:rPr lang="en-US" altLang="ko-KR" sz="1800" dirty="0" smtClean="0"/>
              <a:t>, but a </a:t>
            </a:r>
            <a:r>
              <a:rPr lang="en-US" altLang="ko-KR" sz="1800" b="1" dirty="0" smtClean="0">
                <a:solidFill>
                  <a:schemeClr val="accent1">
                    <a:lumMod val="75000"/>
                  </a:schemeClr>
                </a:solidFill>
              </a:rPr>
              <a:t>curved space</a:t>
            </a:r>
            <a:endParaRPr lang="ko-KR" altLang="en-US" sz="1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위로 굽은 화살표 1"/>
          <p:cNvSpPr/>
          <p:nvPr/>
        </p:nvSpPr>
        <p:spPr>
          <a:xfrm rot="16200000" flipH="1" flipV="1">
            <a:off x="1410726" y="5519503"/>
            <a:ext cx="615904" cy="492367"/>
          </a:xfrm>
          <a:prstGeom prst="bentUp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1"/>
          <p:cNvSpPr>
            <a:spLocks noGrp="1"/>
          </p:cNvSpPr>
          <p:nvPr>
            <p:ph type="title"/>
          </p:nvPr>
        </p:nvSpPr>
        <p:spPr>
          <a:xfrm>
            <a:off x="527208" y="775188"/>
            <a:ext cx="5636769" cy="851731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Filtering on </a:t>
            </a:r>
            <a:r>
              <a:rPr lang="en-US" altLang="ko-KR" sz="3200" b="1" dirty="0" smtClean="0">
                <a:solidFill>
                  <a:schemeClr val="accent6">
                    <a:lumMod val="75000"/>
                  </a:schemeClr>
                </a:solidFill>
              </a:rPr>
              <a:t>Vector Spaces</a:t>
            </a:r>
            <a:endParaRPr lang="ko-KR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내용 개체 틀 4"/>
          <p:cNvSpPr txBox="1">
            <a:spLocks/>
          </p:cNvSpPr>
          <p:nvPr/>
        </p:nvSpPr>
        <p:spPr>
          <a:xfrm>
            <a:off x="447493" y="6111038"/>
            <a:ext cx="1567748" cy="487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Caution : </a:t>
            </a:r>
            <a:endParaRPr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99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419026" y="2075935"/>
            <a:ext cx="9497272" cy="133452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269" y="981852"/>
            <a:ext cx="3115962" cy="851731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Motivation</a:t>
            </a:r>
            <a:endParaRPr lang="ko-KR" altLang="en-US" sz="32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6827" y="2171151"/>
            <a:ext cx="8627811" cy="104778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smtClean="0"/>
              <a:t>Existing methods have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not</a:t>
            </a:r>
            <a:r>
              <a:rPr lang="en-US" altLang="ko-KR" dirty="0" smtClean="0"/>
              <a:t> fully considered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constraints</a:t>
            </a:r>
            <a:r>
              <a:rPr lang="en-US" altLang="ko-KR" b="1" dirty="0" smtClean="0"/>
              <a:t> on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sigma points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85844" y="3707362"/>
            <a:ext cx="108379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/>
              <a:t> - </a:t>
            </a:r>
            <a:r>
              <a:rPr lang="en-US" altLang="ko-KR" sz="2400" b="1" dirty="0"/>
              <a:t>e.g</a:t>
            </a:r>
            <a:r>
              <a:rPr lang="en-US" altLang="ko-KR" sz="2400" dirty="0" smtClean="0"/>
              <a:t>., a </a:t>
            </a:r>
            <a:r>
              <a:rPr lang="en-US" altLang="ko-KR" sz="2400" b="1" dirty="0" smtClean="0"/>
              <a:t>unit-norm constraint </a:t>
            </a:r>
            <a:r>
              <a:rPr lang="en-US" altLang="ko-KR" sz="2400" dirty="0" smtClean="0"/>
              <a:t>on </a:t>
            </a:r>
            <a:r>
              <a:rPr lang="en-US" altLang="ko-KR" sz="2400" b="1" dirty="0" smtClean="0"/>
              <a:t>sigma points</a:t>
            </a:r>
            <a:endParaRPr lang="en-US" altLang="ko-KR" sz="2400" dirty="0"/>
          </a:p>
          <a:p>
            <a:r>
              <a:rPr lang="en-US" altLang="ko-KR" sz="2400" dirty="0" smtClean="0"/>
              <a:t> </a:t>
            </a:r>
            <a:br>
              <a:rPr lang="en-US" altLang="ko-KR" sz="2400" dirty="0" smtClean="0"/>
            </a:br>
            <a:r>
              <a:rPr lang="en-US" altLang="ko-KR" sz="2400" dirty="0" smtClean="0"/>
              <a:t>        </a:t>
            </a:r>
            <a:r>
              <a:rPr lang="en-US" altLang="ko-KR" sz="2400" b="1" dirty="0" smtClean="0"/>
              <a:t>state</a:t>
            </a:r>
            <a:r>
              <a:rPr lang="en-US" altLang="ko-KR" sz="2400" dirty="0" smtClean="0"/>
              <a:t> sigma points:            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a 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>unit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quaternion </a:t>
            </a:r>
            <a:r>
              <a:rPr lang="en-US" altLang="ko-KR" sz="2400" dirty="0" smtClean="0"/>
              <a:t>or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     </a:t>
            </a:r>
            <a:r>
              <a:rPr lang="en-US" altLang="ko-KR" sz="2400" b="1" dirty="0" smtClean="0"/>
              <a:t>observation</a:t>
            </a:r>
            <a:r>
              <a:rPr lang="en-US" altLang="ko-KR" sz="2400" dirty="0" smtClean="0"/>
              <a:t> sigma points:    </a:t>
            </a:r>
            <a:r>
              <a:rPr lang="en-US" altLang="ko-KR" sz="2400" b="1" dirty="0" smtClean="0"/>
              <a:t>a concatenated vector </a:t>
            </a:r>
            <a:r>
              <a:rPr lang="en-US" altLang="ko-KR" sz="2400" dirty="0" smtClean="0"/>
              <a:t>of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unit vectors</a:t>
            </a:r>
            <a:endParaRPr lang="ko-KR" alt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900941" y="5573920"/>
            <a:ext cx="519695" cy="40786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1726419" y="5534293"/>
            <a:ext cx="3580809" cy="487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Inaccurate Covariance</a:t>
            </a:r>
            <a:endParaRPr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88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566626" y="3101534"/>
            <a:ext cx="7116965" cy="69223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66626" y="2117432"/>
            <a:ext cx="7595012" cy="75551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2211" y="995605"/>
            <a:ext cx="3296957" cy="851731"/>
          </a:xfrm>
        </p:spPr>
        <p:txBody>
          <a:bodyPr>
            <a:normAutofit/>
          </a:bodyPr>
          <a:lstStyle/>
          <a:p>
            <a:r>
              <a:rPr lang="en-US" altLang="ko-KR" sz="3200" dirty="0" smtClean="0"/>
              <a:t>In our method,</a:t>
            </a:r>
            <a:endParaRPr lang="ko-KR" altLang="en-US" sz="3200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6076" y="2226943"/>
            <a:ext cx="4934465" cy="646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2400" dirty="0" smtClean="0"/>
              <a:t>Sigma points for the 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state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:</a:t>
            </a:r>
            <a:endParaRPr lang="en-US" altLang="ko-KR" sz="2400" b="1" dirty="0" smtClean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6076" y="3181331"/>
            <a:ext cx="6207210" cy="646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2400" dirty="0" smtClean="0"/>
              <a:t>Sigma </a:t>
            </a:r>
            <a:r>
              <a:rPr lang="en-US" altLang="ko-KR" sz="2400" dirty="0"/>
              <a:t>points </a:t>
            </a:r>
            <a:r>
              <a:rPr lang="en-US" altLang="ko-KR" sz="2400" dirty="0" smtClean="0"/>
              <a:t>for the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observation</a:t>
            </a:r>
            <a:r>
              <a:rPr lang="en-US" altLang="ko-KR" sz="2400" b="1" dirty="0" smtClean="0"/>
              <a:t> </a:t>
            </a:r>
            <a:r>
              <a:rPr lang="en-US" altLang="ko-KR" sz="2400" dirty="0" smtClean="0"/>
              <a:t>: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59513" y="3847914"/>
            <a:ext cx="54593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/>
              <a:t>(reconstructed from </a:t>
            </a:r>
            <a:r>
              <a:rPr lang="en-US" altLang="ko-KR" sz="2400" dirty="0" err="1" smtClean="0"/>
              <a:t>Wahba’s</a:t>
            </a:r>
            <a:r>
              <a:rPr lang="en-US" altLang="ko-KR" sz="2400" dirty="0" smtClean="0"/>
              <a:t> problem)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2"/>
              <p:cNvSpPr txBox="1">
                <a:spLocks/>
              </p:cNvSpPr>
              <p:nvPr/>
            </p:nvSpPr>
            <p:spPr>
              <a:xfrm>
                <a:off x="5452419" y="2185434"/>
                <a:ext cx="2586407" cy="5871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𝐒𝐎</m:t>
                      </m:r>
                      <m:d>
                        <m:dPr>
                          <m:ctrlPr>
                            <a:rPr lang="en-US" altLang="ko-KR" sz="32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altLang="ko-KR" sz="32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ko-KR" sz="32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2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ko-KR" sz="32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en-US" altLang="ko-KR" sz="3200" b="1" dirty="0" smtClean="0"/>
              </a:p>
            </p:txBody>
          </p:sp>
        </mc:Choice>
        <mc:Fallback xmlns="">
          <p:sp>
            <p:nvSpPr>
              <p:cNvPr id="9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419" y="2185434"/>
                <a:ext cx="2586407" cy="5871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내용 개체 틀 2"/>
              <p:cNvSpPr txBox="1">
                <a:spLocks/>
              </p:cNvSpPr>
              <p:nvPr/>
            </p:nvSpPr>
            <p:spPr>
              <a:xfrm>
                <a:off x="6046099" y="3101534"/>
                <a:ext cx="1717589" cy="6460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𝐒𝐎</m:t>
                      </m:r>
                      <m:d>
                        <m:dPr>
                          <m:ctrlPr>
                            <a:rPr lang="en-US" altLang="ko-KR" sz="3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altLang="ko-KR" sz="3200" b="1" dirty="0" smtClean="0"/>
              </a:p>
            </p:txBody>
          </p:sp>
        </mc:Choice>
        <mc:Fallback xmlns="">
          <p:sp>
            <p:nvSpPr>
              <p:cNvPr id="10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099" y="3101534"/>
                <a:ext cx="1717589" cy="6460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1644992" y="4848293"/>
            <a:ext cx="6393834" cy="561656"/>
          </a:xfr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400" dirty="0" smtClean="0"/>
              <a:t>We consider </a:t>
            </a:r>
            <a:r>
              <a:rPr lang="en-US" altLang="ko-KR" sz="2400" b="1" dirty="0" smtClean="0"/>
              <a:t>constraints on sigma points.</a:t>
            </a:r>
          </a:p>
        </p:txBody>
      </p:sp>
      <p:sp>
        <p:nvSpPr>
          <p:cNvPr id="3" name="오른쪽 화살표 2"/>
          <p:cNvSpPr/>
          <p:nvPr/>
        </p:nvSpPr>
        <p:spPr>
          <a:xfrm>
            <a:off x="927557" y="4925190"/>
            <a:ext cx="519695" cy="40786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9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764147" y="4229921"/>
            <a:ext cx="9629752" cy="132884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764147" y="2111672"/>
            <a:ext cx="9629752" cy="155250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977069"/>
            <a:ext cx="4938584" cy="851731"/>
          </a:xfrm>
        </p:spPr>
        <p:txBody>
          <a:bodyPr>
            <a:normAutofit/>
          </a:bodyPr>
          <a:lstStyle/>
          <a:p>
            <a:r>
              <a:rPr lang="en-US" altLang="ko-KR" sz="3200" dirty="0" smtClean="0"/>
              <a:t>Main Contributions</a:t>
            </a:r>
            <a:endParaRPr lang="ko-KR" altLang="en-US" sz="3200" dirty="0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9D18010C-DFD6-44C0-8E7B-78921E918C18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838200" y="2212418"/>
            <a:ext cx="9332034" cy="1339927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marL="196850" indent="-19685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just">
              <a:lnSpc>
                <a:spcPct val="110000"/>
              </a:lnSpc>
              <a:spcBef>
                <a:spcPts val="600"/>
              </a:spcBef>
              <a:defRPr/>
            </a:pPr>
            <a:r>
              <a:rPr kumimoji="0" lang="en-US" altLang="ja-JP" sz="2400" dirty="0" smtClean="0">
                <a:latin typeface="+mj-lt"/>
                <a:ea typeface="新細明體" pitchFamily="18" charset="-120"/>
              </a:rPr>
              <a:t>Proposing the state dynamics and measurements in a way that leads to “</a:t>
            </a:r>
            <a:r>
              <a:rPr kumimoji="0" lang="en-US" altLang="ja-JP" sz="24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新細明體" pitchFamily="18" charset="-120"/>
              </a:rPr>
              <a:t>closed-form</a:t>
            </a:r>
            <a:r>
              <a:rPr kumimoji="0" lang="en-US" altLang="ja-JP" sz="2400" dirty="0" smtClean="0">
                <a:latin typeface="+mj-lt"/>
                <a:ea typeface="新細明體" pitchFamily="18" charset="-120"/>
              </a:rPr>
              <a:t>” equations for </a:t>
            </a:r>
            <a:r>
              <a:rPr kumimoji="0" lang="en-US" altLang="ja-JP" sz="2400" b="1" dirty="0" smtClean="0">
                <a:latin typeface="+mj-lt"/>
                <a:ea typeface="新細明體" pitchFamily="18" charset="-120"/>
              </a:rPr>
              <a:t>covariance propagation and update</a:t>
            </a:r>
            <a:r>
              <a:rPr kumimoji="0" lang="en-US" altLang="ja-JP" sz="2400" dirty="0" smtClean="0">
                <a:latin typeface="+mj-lt"/>
                <a:ea typeface="新細明體" pitchFamily="18" charset="-120"/>
              </a:rPr>
              <a:t> in a matrix Lie group setting.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9D18010C-DFD6-44C0-8E7B-78921E918C18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764147" y="4463856"/>
            <a:ext cx="9485028" cy="1029122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marL="196850" indent="-19685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just">
              <a:lnSpc>
                <a:spcPct val="110000"/>
              </a:lnSpc>
              <a:spcBef>
                <a:spcPts val="600"/>
              </a:spcBef>
              <a:defRPr/>
            </a:pPr>
            <a:r>
              <a:rPr kumimoji="0" lang="en-US" altLang="ja-JP" sz="2400" dirty="0" smtClean="0">
                <a:latin typeface="+mj-lt"/>
                <a:ea typeface="新細明體" pitchFamily="18" charset="-120"/>
              </a:rPr>
              <a:t>Presenting an </a:t>
            </a:r>
            <a:r>
              <a:rPr kumimoji="0" lang="en-US" altLang="ja-JP" sz="2400" b="1" dirty="0" smtClean="0">
                <a:latin typeface="+mj-lt"/>
                <a:ea typeface="新細明體" pitchFamily="18" charset="-120"/>
              </a:rPr>
              <a:t>alternative form </a:t>
            </a:r>
            <a:r>
              <a:rPr kumimoji="0" lang="en-US" altLang="ja-JP" sz="2400" dirty="0" smtClean="0">
                <a:latin typeface="+mj-lt"/>
                <a:ea typeface="新細明體" pitchFamily="18" charset="-120"/>
              </a:rPr>
              <a:t>of the covariance of the solution to </a:t>
            </a:r>
            <a:r>
              <a:rPr kumimoji="0" lang="en-US" altLang="ja-JP" sz="2400" dirty="0" err="1" smtClean="0">
                <a:latin typeface="+mj-lt"/>
                <a:ea typeface="新細明體" pitchFamily="18" charset="-120"/>
              </a:rPr>
              <a:t>Wahba’s</a:t>
            </a:r>
            <a:r>
              <a:rPr kumimoji="0" lang="en-US" altLang="ja-JP" sz="2400" dirty="0" smtClean="0">
                <a:latin typeface="+mj-lt"/>
                <a:ea typeface="新細明體" pitchFamily="18" charset="-120"/>
              </a:rPr>
              <a:t> Problem, which is more </a:t>
            </a:r>
            <a:r>
              <a:rPr kumimoji="0" lang="en-US" altLang="ja-JP" sz="2400" b="1" dirty="0" smtClean="0">
                <a:ea typeface="新細明體" pitchFamily="18" charset="-120"/>
              </a:rPr>
              <a:t>efficient and accurate</a:t>
            </a:r>
            <a:r>
              <a:rPr kumimoji="0" lang="en-US" altLang="ja-JP" sz="2400" dirty="0" smtClean="0">
                <a:ea typeface="新細明體" pitchFamily="18" charset="-120"/>
              </a:rPr>
              <a:t>.</a:t>
            </a:r>
            <a:endParaRPr kumimoji="0" lang="en-US" altLang="ja-JP" sz="2400" dirty="0" smtClean="0">
              <a:latin typeface="+mj-lt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7876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362466" y="1809454"/>
            <a:ext cx="978242" cy="51210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 smtClean="0"/>
              <a:t>Gyro</a:t>
            </a:r>
            <a:endParaRPr lang="ko-KR" altLang="en-US" sz="2400" dirty="0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1786468" y="2129010"/>
            <a:ext cx="1718483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1800" dirty="0" smtClean="0"/>
              <a:t>measurement</a:t>
            </a:r>
            <a:endParaRPr lang="ko-KR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2"/>
              <p:cNvSpPr txBox="1">
                <a:spLocks/>
              </p:cNvSpPr>
              <p:nvPr/>
            </p:nvSpPr>
            <p:spPr>
              <a:xfrm>
                <a:off x="1652591" y="1649230"/>
                <a:ext cx="5493669" cy="5871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ko-KR" alt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+</m:t>
                      </m:r>
                      <m:r>
                        <a:rPr lang="en-US" altLang="ko-KR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altLang="ko-KR" b="1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+  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</m:sSub>
                    </m:oMath>
                  </m:oMathPara>
                </a14:m>
                <a:endParaRPr lang="en-US" altLang="ko-KR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591" y="1649230"/>
                <a:ext cx="5493669" cy="5871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제목 1"/>
          <p:cNvSpPr txBox="1">
            <a:spLocks/>
          </p:cNvSpPr>
          <p:nvPr/>
        </p:nvSpPr>
        <p:spPr>
          <a:xfrm>
            <a:off x="3783069" y="2140438"/>
            <a:ext cx="709389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1800" dirty="0" smtClean="0"/>
              <a:t>truth</a:t>
            </a:r>
            <a:endParaRPr lang="ko-KR" altLang="en-US" sz="1800" dirty="0"/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4712570" y="2194760"/>
            <a:ext cx="794677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 b="1" dirty="0" smtClean="0">
                <a:solidFill>
                  <a:schemeClr val="accent1">
                    <a:lumMod val="75000"/>
                  </a:schemeClr>
                </a:solidFill>
              </a:rPr>
              <a:t>bias</a:t>
            </a:r>
            <a:endParaRPr lang="ko-KR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5697671" y="2343849"/>
            <a:ext cx="794677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 dirty="0" smtClean="0"/>
              <a:t>noise</a:t>
            </a:r>
            <a:endParaRPr lang="ko-KR" altLang="en-US" sz="2000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5778315" y="1814318"/>
            <a:ext cx="586476" cy="460010"/>
          </a:xfrm>
          <a:prstGeom prst="round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362466" y="3070843"/>
            <a:ext cx="1818502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 dirty="0" smtClean="0"/>
              <a:t>Let us define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내용 개체 틀 2"/>
              <p:cNvSpPr txBox="1">
                <a:spLocks/>
              </p:cNvSpPr>
              <p:nvPr/>
            </p:nvSpPr>
            <p:spPr>
              <a:xfrm>
                <a:off x="2230395" y="3049933"/>
                <a:ext cx="3638433" cy="5871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ko-KR" alt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altLang="ko-KR" sz="20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(−</m:t>
                        </m:r>
                        <m:sSup>
                          <m:sSup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b="1">
                                <a:latin typeface="Cambria Math" panose="02040503050406030204" pitchFamily="18" charset="0"/>
                              </a:rPr>
                              <m:t>𝐠</m:t>
                            </m:r>
                          </m:e>
                          <m:sup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ko-KR" sz="2000" b="1"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ko-KR" sz="2000" dirty="0"/>
                          <m:t> </m:t>
                        </m:r>
                      </m:e>
                    </m:func>
                  </m:oMath>
                </a14:m>
                <a:endParaRPr lang="en-US" altLang="ko-KR" sz="20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395" y="3049933"/>
                <a:ext cx="3638433" cy="587137"/>
              </a:xfrm>
              <a:prstGeom prst="rect">
                <a:avLst/>
              </a:prstGeom>
              <a:blipFill>
                <a:blip r:embed="rId3"/>
                <a:stretch>
                  <a:fillRect l="-6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그룹 24"/>
          <p:cNvGrpSpPr/>
          <p:nvPr/>
        </p:nvGrpSpPr>
        <p:grpSpPr>
          <a:xfrm>
            <a:off x="7020303" y="604602"/>
            <a:ext cx="4143327" cy="2666940"/>
            <a:chOff x="7902147" y="2090252"/>
            <a:chExt cx="4143327" cy="266694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02147" y="2857233"/>
              <a:ext cx="3531710" cy="1899959"/>
            </a:xfrm>
            <a:prstGeom prst="rect">
              <a:avLst/>
            </a:prstGeom>
          </p:spPr>
        </p:pic>
        <p:sp>
          <p:nvSpPr>
            <p:cNvPr id="12" name="제목 1"/>
            <p:cNvSpPr txBox="1">
              <a:spLocks/>
            </p:cNvSpPr>
            <p:nvPr/>
          </p:nvSpPr>
          <p:spPr>
            <a:xfrm>
              <a:off x="8888321" y="2090252"/>
              <a:ext cx="3157153" cy="4626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US" altLang="ko-KR" sz="1800" b="1" dirty="0" smtClean="0">
                  <a:solidFill>
                    <a:schemeClr val="accent6">
                      <a:lumMod val="75000"/>
                    </a:schemeClr>
                  </a:solidFill>
                </a:rPr>
                <a:t>unknown attitude matrix</a:t>
              </a:r>
              <a:endParaRPr lang="ko-KR" altLang="en-US" sz="18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9100751" y="2808593"/>
              <a:ext cx="1600200" cy="422700"/>
            </a:xfrm>
            <a:prstGeom prst="roundRect">
              <a:avLst/>
            </a:prstGeom>
            <a:noFill/>
            <a:ln w="285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화살표 연결선 9"/>
            <p:cNvCxnSpPr>
              <a:stCxn id="20" idx="0"/>
            </p:cNvCxnSpPr>
            <p:nvPr/>
          </p:nvCxnSpPr>
          <p:spPr>
            <a:xfrm flipV="1">
              <a:off x="9900851" y="2496065"/>
              <a:ext cx="219333" cy="312528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제목 1"/>
          <p:cNvSpPr txBox="1">
            <a:spLocks/>
          </p:cNvSpPr>
          <p:nvPr/>
        </p:nvSpPr>
        <p:spPr>
          <a:xfrm>
            <a:off x="295533" y="4705130"/>
            <a:ext cx="2831756" cy="51210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 err="1" smtClean="0"/>
              <a:t>Wahba’s</a:t>
            </a:r>
            <a:r>
              <a:rPr lang="en-US" altLang="ko-KR" sz="2400" dirty="0" smtClean="0"/>
              <a:t> Problem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/>
              <p:cNvSpPr/>
              <p:nvPr/>
            </p:nvSpPr>
            <p:spPr>
              <a:xfrm>
                <a:off x="4476149" y="5760212"/>
                <a:ext cx="214492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ko-KR" sz="2400" b="0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1" i="0" smtClean="0"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p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1" i="0" smtClean="0">
                              <a:latin typeface="Cambria Math" panose="02040503050406030204" pitchFamily="18" charset="0"/>
                            </a:rPr>
                            <m:t>𝐠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직사각형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149" y="5760212"/>
                <a:ext cx="2144927" cy="461665"/>
              </a:xfrm>
              <a:prstGeom prst="rect">
                <a:avLst/>
              </a:prstGeom>
              <a:blipFill>
                <a:blip r:embed="rId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제목 1"/>
          <p:cNvSpPr>
            <a:spLocks noGrp="1"/>
          </p:cNvSpPr>
          <p:nvPr>
            <p:ph type="title"/>
          </p:nvPr>
        </p:nvSpPr>
        <p:spPr>
          <a:xfrm>
            <a:off x="295533" y="927960"/>
            <a:ext cx="3647204" cy="628975"/>
          </a:xfr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ko-KR" sz="3200" b="1" dirty="0" smtClean="0"/>
              <a:t>Preliminaries (1)</a:t>
            </a:r>
            <a:endParaRPr lang="ko-KR" altLang="en-US" sz="3200" b="1" dirty="0"/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337942" y="3706241"/>
            <a:ext cx="4685269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 dirty="0" smtClean="0"/>
              <a:t>We can set reference vectors: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/>
              <p:cNvSpPr/>
              <p:nvPr/>
            </p:nvSpPr>
            <p:spPr>
              <a:xfrm>
                <a:off x="4011812" y="3744201"/>
                <a:ext cx="46070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dirty="0"/>
                          <m:t>(0, 1, 0)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  <m: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dirty="0"/>
                          <m:t>(0, </m:t>
                        </m:r>
                        <m:r>
                          <m:rPr>
                            <m:nor/>
                          </m:rPr>
                          <a:rPr lang="en-US" altLang="ko-KR" b="0" i="0" dirty="0" smtClean="0"/>
                          <m:t>cos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m:rPr>
                            <m:nor/>
                          </m:rPr>
                          <a:rPr lang="en-US" altLang="ko-KR" dirty="0"/>
                          <m:t>, </m:t>
                        </m:r>
                        <m:r>
                          <m:rPr>
                            <m:nor/>
                          </m:rPr>
                          <a:rPr lang="en-US" altLang="ko-KR" b="0" i="0" dirty="0" smtClean="0"/>
                          <m:t>sin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m:rPr>
                            <m:nor/>
                          </m:rPr>
                          <a:rPr lang="en-US" altLang="ko-KR" dirty="0"/>
                          <m:t>)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직사각형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812" y="3744201"/>
                <a:ext cx="4607026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제목 1"/>
          <p:cNvSpPr txBox="1">
            <a:spLocks/>
          </p:cNvSpPr>
          <p:nvPr/>
        </p:nvSpPr>
        <p:spPr>
          <a:xfrm>
            <a:off x="3520394" y="5784878"/>
            <a:ext cx="1091318" cy="46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 dirty="0" smtClean="0"/>
              <a:t>where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직사각형 42"/>
              <p:cNvSpPr/>
              <p:nvPr/>
            </p:nvSpPr>
            <p:spPr>
              <a:xfrm>
                <a:off x="6408503" y="5760212"/>
                <a:ext cx="192127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1" i="0" smtClean="0"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p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b="1" i="0" smtClean="0">
                          <a:latin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직사각형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8503" y="5760212"/>
                <a:ext cx="1921279" cy="461665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/>
              <p:cNvSpPr/>
              <p:nvPr/>
            </p:nvSpPr>
            <p:spPr>
              <a:xfrm>
                <a:off x="3589548" y="4589996"/>
                <a:ext cx="6363729" cy="9739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1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800" b="0" i="0" smtClean="0">
                          <a:latin typeface="Cambria Math" panose="02040503050406030204" pitchFamily="18" charset="0"/>
                        </a:rPr>
                        <m:t>arg</m:t>
                      </m:r>
                      <m:func>
                        <m:func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800" b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SO</m:t>
                              </m:r>
                              <m:r>
                                <a:rPr lang="en-US" altLang="ko-KR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(3)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  <m:sSup>
                        <m:sSup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1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b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직사각형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548" y="4589996"/>
                <a:ext cx="6363729" cy="9739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모서리가 둥근 직사각형 23"/>
          <p:cNvSpPr/>
          <p:nvPr/>
        </p:nvSpPr>
        <p:spPr>
          <a:xfrm flipH="1">
            <a:off x="4034033" y="3691568"/>
            <a:ext cx="1538864" cy="460010"/>
          </a:xfrm>
          <a:prstGeom prst="round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 flipH="1">
            <a:off x="5802993" y="3700764"/>
            <a:ext cx="2581065" cy="460010"/>
          </a:xfrm>
          <a:prstGeom prst="round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3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1170</TotalTime>
  <Words>738</Words>
  <Application>Microsoft Office PowerPoint</Application>
  <PresentationFormat>와이드스크린</PresentationFormat>
  <Paragraphs>227</Paragraphs>
  <Slides>29</Slides>
  <Notes>6</Notes>
  <HiddenSlides>0</HiddenSlides>
  <MMClips>4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新細明體</vt:lpstr>
      <vt:lpstr>맑은 고딕</vt:lpstr>
      <vt:lpstr>Arial</vt:lpstr>
      <vt:lpstr>Cambria Math</vt:lpstr>
      <vt:lpstr>Office 테마</vt:lpstr>
      <vt:lpstr>PowerPoint 프레젠테이션</vt:lpstr>
      <vt:lpstr>Agenda</vt:lpstr>
      <vt:lpstr>Applications:</vt:lpstr>
      <vt:lpstr>Estimation of Attitude and Gyro Bias</vt:lpstr>
      <vt:lpstr>Filtering on Vector Spaces</vt:lpstr>
      <vt:lpstr>Motivation</vt:lpstr>
      <vt:lpstr>In our method,</vt:lpstr>
      <vt:lpstr>Main Contributions</vt:lpstr>
      <vt:lpstr>Preliminaries (1)</vt:lpstr>
      <vt:lpstr>Preliminaries (2)</vt:lpstr>
      <vt:lpstr>Preliminaries (3)</vt:lpstr>
      <vt:lpstr>Preliminaries (4)</vt:lpstr>
      <vt:lpstr>◆ State Transition Equations</vt:lpstr>
      <vt:lpstr>PowerPoint 프레젠테이션</vt:lpstr>
      <vt:lpstr>PowerPoint 프레젠테이션</vt:lpstr>
      <vt:lpstr>PowerPoint 프레젠테이션</vt:lpstr>
      <vt:lpstr>PowerPoint 프레젠테이션</vt:lpstr>
      <vt:lpstr>◆ Measurement Equation</vt:lpstr>
      <vt:lpstr>PowerPoint 프레젠테이션</vt:lpstr>
      <vt:lpstr>PowerPoint 프레젠테이션</vt:lpstr>
      <vt:lpstr>PowerPoint 프레젠테이션</vt:lpstr>
      <vt:lpstr>PowerPoint 프레젠테이션</vt:lpstr>
      <vt:lpstr>Simulation Results</vt:lpstr>
      <vt:lpstr>Simulation Results</vt:lpstr>
      <vt:lpstr>Results of Real Experiments</vt:lpstr>
      <vt:lpstr>Demo (1): Implementation of proposed algorithm</vt:lpstr>
      <vt:lpstr>Demo (2): IMU on a UAV</vt:lpstr>
      <vt:lpstr>Demo: Motion Capture using our algorithm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mo</dc:creator>
  <cp:lastModifiedBy>mo</cp:lastModifiedBy>
  <cp:revision>412</cp:revision>
  <dcterms:created xsi:type="dcterms:W3CDTF">2019-06-29T05:46:48Z</dcterms:created>
  <dcterms:modified xsi:type="dcterms:W3CDTF">2019-07-04T03:08:55Z</dcterms:modified>
</cp:coreProperties>
</file>